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9"/>
  </p:notesMasterIdLst>
  <p:sldIdLst>
    <p:sldId id="262" r:id="rId2"/>
    <p:sldId id="456" r:id="rId3"/>
    <p:sldId id="454" r:id="rId4"/>
    <p:sldId id="504" r:id="rId5"/>
    <p:sldId id="505" r:id="rId6"/>
    <p:sldId id="458" r:id="rId7"/>
    <p:sldId id="508" r:id="rId8"/>
    <p:sldId id="459" r:id="rId9"/>
    <p:sldId id="555" r:id="rId10"/>
    <p:sldId id="556" r:id="rId11"/>
    <p:sldId id="558" r:id="rId12"/>
    <p:sldId id="559" r:id="rId13"/>
    <p:sldId id="560" r:id="rId14"/>
    <p:sldId id="561" r:id="rId15"/>
    <p:sldId id="562" r:id="rId16"/>
    <p:sldId id="563" r:id="rId17"/>
    <p:sldId id="392" r:id="rId18"/>
    <p:sldId id="531" r:id="rId19"/>
    <p:sldId id="394" r:id="rId20"/>
    <p:sldId id="510" r:id="rId21"/>
    <p:sldId id="461" r:id="rId22"/>
    <p:sldId id="548" r:id="rId23"/>
    <p:sldId id="481" r:id="rId24"/>
    <p:sldId id="482" r:id="rId25"/>
    <p:sldId id="483" r:id="rId26"/>
    <p:sldId id="479" r:id="rId27"/>
    <p:sldId id="480" r:id="rId28"/>
    <p:sldId id="485" r:id="rId29"/>
    <p:sldId id="487" r:id="rId30"/>
    <p:sldId id="486" r:id="rId31"/>
    <p:sldId id="488" r:id="rId32"/>
    <p:sldId id="489" r:id="rId33"/>
    <p:sldId id="490" r:id="rId34"/>
    <p:sldId id="492" r:id="rId35"/>
    <p:sldId id="493" r:id="rId36"/>
    <p:sldId id="495" r:id="rId37"/>
    <p:sldId id="496" r:id="rId38"/>
    <p:sldId id="462" r:id="rId39"/>
    <p:sldId id="566" r:id="rId40"/>
    <p:sldId id="466" r:id="rId41"/>
    <p:sldId id="568" r:id="rId42"/>
    <p:sldId id="569" r:id="rId43"/>
    <p:sldId id="570" r:id="rId44"/>
    <p:sldId id="571" r:id="rId45"/>
    <p:sldId id="497" r:id="rId46"/>
    <p:sldId id="589" r:id="rId47"/>
    <p:sldId id="573" r:id="rId48"/>
    <p:sldId id="512" r:id="rId49"/>
    <p:sldId id="574" r:id="rId50"/>
    <p:sldId id="576" r:id="rId51"/>
    <p:sldId id="575" r:id="rId52"/>
    <p:sldId id="513" r:id="rId53"/>
    <p:sldId id="580" r:id="rId54"/>
    <p:sldId id="590" r:id="rId55"/>
    <p:sldId id="578" r:id="rId56"/>
    <p:sldId id="579" r:id="rId57"/>
    <p:sldId id="581" r:id="rId58"/>
    <p:sldId id="582" r:id="rId59"/>
    <p:sldId id="517" r:id="rId60"/>
    <p:sldId id="583" r:id="rId61"/>
    <p:sldId id="584" r:id="rId62"/>
    <p:sldId id="586" r:id="rId63"/>
    <p:sldId id="587" r:id="rId64"/>
    <p:sldId id="431" r:id="rId65"/>
    <p:sldId id="530" r:id="rId66"/>
    <p:sldId id="591" r:id="rId67"/>
    <p:sldId id="592" r:id="rId68"/>
    <p:sldId id="593" r:id="rId69"/>
    <p:sldId id="599" r:id="rId70"/>
    <p:sldId id="600" r:id="rId71"/>
    <p:sldId id="601" r:id="rId72"/>
    <p:sldId id="602" r:id="rId73"/>
    <p:sldId id="603" r:id="rId74"/>
    <p:sldId id="604" r:id="rId75"/>
    <p:sldId id="605" r:id="rId76"/>
    <p:sldId id="606" r:id="rId77"/>
    <p:sldId id="607" r:id="rId78"/>
    <p:sldId id="608" r:id="rId79"/>
    <p:sldId id="463" r:id="rId80"/>
    <p:sldId id="331" r:id="rId81"/>
    <p:sldId id="357" r:id="rId82"/>
    <p:sldId id="332" r:id="rId83"/>
    <p:sldId id="333" r:id="rId84"/>
    <p:sldId id="275" r:id="rId85"/>
    <p:sldId id="547" r:id="rId86"/>
    <p:sldId id="386" r:id="rId87"/>
    <p:sldId id="389" r:id="rId88"/>
    <p:sldId id="538" r:id="rId89"/>
    <p:sldId id="473" r:id="rId90"/>
    <p:sldId id="464" r:id="rId91"/>
    <p:sldId id="476" r:id="rId92"/>
    <p:sldId id="533" r:id="rId93"/>
    <p:sldId id="388" r:id="rId94"/>
    <p:sldId id="536" r:id="rId95"/>
    <p:sldId id="553" r:id="rId96"/>
    <p:sldId id="554" r:id="rId97"/>
    <p:sldId id="58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BEFF"/>
    <a:srgbClr val="EBE296"/>
    <a:srgbClr val="FFD7D6"/>
    <a:srgbClr val="E8CCF2"/>
    <a:srgbClr val="B9EED7"/>
    <a:srgbClr val="E8E870"/>
    <a:srgbClr val="E8C8F2"/>
    <a:srgbClr val="E8EDAE"/>
    <a:srgbClr val="E5BBEF"/>
    <a:srgbClr val="F0DD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02"/>
    <p:restoredTop sz="86359"/>
  </p:normalViewPr>
  <p:slideViewPr>
    <p:cSldViewPr snapToGrid="0" snapToObjects="1">
      <p:cViewPr varScale="1">
        <p:scale>
          <a:sx n="133" d="100"/>
          <a:sy n="133" d="100"/>
        </p:scale>
        <p:origin x="108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dgm:t>
        <a:bodyPr/>
        <a:lstStyle/>
        <a:p>
          <a:r>
            <a:rPr lang="en-US" sz="1800" dirty="0"/>
            <a:t>Syntactic</a:t>
          </a:r>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dgm:t>
        <a:bodyPr/>
        <a:lstStyle/>
        <a:p>
          <a:r>
            <a:rPr lang="en-US" sz="1800" dirty="0"/>
            <a:t>Syntactic</a:t>
          </a:r>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a:solidFill>
          <a:schemeClr val="accent1">
            <a:lumMod val="60000"/>
            <a:lumOff val="40000"/>
            <a:alpha val="50000"/>
          </a:schemeClr>
        </a:solidFill>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a:solidFill>
          <a:schemeClr val="accent1">
            <a:lumMod val="40000"/>
            <a:lumOff val="60000"/>
            <a:alpha val="60000"/>
          </a:schemeClr>
        </a:solidFill>
      </dgm:spPr>
      <dgm:t>
        <a:bodyPr/>
        <a:lstStyle/>
        <a:p>
          <a:r>
            <a:rPr lang="en-IN" sz="1800" b="0" i="0" dirty="0"/>
            <a:t>Syntactic</a:t>
          </a:r>
          <a:endParaRPr lang="en-US" sz="1800" b="0" dirty="0"/>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a:solidFill>
          <a:srgbClr val="FFC000">
            <a:alpha val="50000"/>
          </a:srgbClr>
        </a:solidFill>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a:solidFill>
          <a:schemeClr val="accent1">
            <a:lumMod val="40000"/>
            <a:lumOff val="60000"/>
            <a:alpha val="70000"/>
          </a:schemeClr>
        </a:solidFill>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a:solidFill>
          <a:schemeClr val="accent2">
            <a:alpha val="60000"/>
          </a:schemeClr>
        </a:solidFill>
      </dgm:spPr>
      <dgm:t>
        <a:bodyPr/>
        <a:lstStyle/>
        <a:p>
          <a:r>
            <a:rPr lang="en-IN" sz="1800" b="0" i="0" dirty="0"/>
            <a:t>Syntactic</a:t>
          </a:r>
          <a:endParaRPr lang="en-US" sz="1800" b="0" dirty="0"/>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a:solidFill>
          <a:srgbClr val="FFC000">
            <a:alpha val="50000"/>
          </a:srgbClr>
        </a:solidFill>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a:solidFill>
          <a:srgbClr val="FFC000">
            <a:alpha val="70000"/>
          </a:srgbClr>
        </a:solidFill>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a:solidFill>
          <a:schemeClr val="accent2">
            <a:alpha val="60000"/>
          </a:schemeClr>
        </a:solidFill>
      </dgm:spPr>
      <dgm:t>
        <a:bodyPr/>
        <a:lstStyle/>
        <a:p>
          <a:r>
            <a:rPr lang="en-IN" sz="1800" b="0" i="0" dirty="0"/>
            <a:t>Syntactic</a:t>
          </a:r>
          <a:endParaRPr lang="en-US" sz="1800" b="0" dirty="0"/>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a:solidFill>
          <a:srgbClr val="FFC000">
            <a:alpha val="50000"/>
          </a:srgbClr>
        </a:solidFill>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a:solidFill>
          <a:schemeClr val="accent1">
            <a:lumMod val="40000"/>
            <a:lumOff val="60000"/>
            <a:alpha val="80000"/>
          </a:schemeClr>
        </a:solidFill>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0A2ED3-843E-48FE-981C-5EDF5D5073A2}" type="doc">
      <dgm:prSet loTypeId="urn:microsoft.com/office/officeart/2005/8/layout/pyramid1" loCatId="pyramid" qsTypeId="urn:microsoft.com/office/officeart/2005/8/quickstyle/simple1" qsCatId="simple" csTypeId="urn:microsoft.com/office/officeart/2005/8/colors/accent2_5" csCatId="accent2" phldr="1"/>
      <dgm:spPr/>
    </dgm:pt>
    <dgm:pt modelId="{A1DDC77A-BA8D-4A7E-B306-CB9E0266AE94}">
      <dgm:prSet phldrT="[Text]" custT="1"/>
      <dgm:spPr>
        <a:solidFill>
          <a:schemeClr val="accent1">
            <a:lumMod val="40000"/>
            <a:lumOff val="60000"/>
          </a:schemeClr>
        </a:solidFill>
      </dgm:spPr>
      <dgm:t>
        <a:bodyPr/>
        <a:lstStyle/>
        <a:p>
          <a:endParaRPr lang="en-US" sz="1600" dirty="0"/>
        </a:p>
        <a:p>
          <a:endParaRPr lang="en-US" sz="1600" dirty="0"/>
        </a:p>
        <a:p>
          <a:r>
            <a:rPr lang="en-US" sz="1600" dirty="0"/>
            <a:t>Pragmatic</a:t>
          </a:r>
        </a:p>
      </dgm:t>
    </dgm:pt>
    <dgm:pt modelId="{BB8E497F-8086-40B1-AB78-0E334D2460C7}" type="parTrans" cxnId="{DBEC3330-65B4-41F4-9AD3-1FFB935DC660}">
      <dgm:prSet/>
      <dgm:spPr/>
      <dgm:t>
        <a:bodyPr/>
        <a:lstStyle/>
        <a:p>
          <a:endParaRPr lang="en-US"/>
        </a:p>
      </dgm:t>
    </dgm:pt>
    <dgm:pt modelId="{FA026B6C-B703-4643-8DCE-6288FF01604A}" type="sibTrans" cxnId="{DBEC3330-65B4-41F4-9AD3-1FFB935DC660}">
      <dgm:prSet/>
      <dgm:spPr/>
      <dgm:t>
        <a:bodyPr/>
        <a:lstStyle/>
        <a:p>
          <a:endParaRPr lang="en-US"/>
        </a:p>
      </dgm:t>
    </dgm:pt>
    <dgm:pt modelId="{5A5EAAD8-3C34-4C9E-8313-132DBCC29D4C}">
      <dgm:prSet phldrT="[Text]" custT="1"/>
      <dgm:spPr>
        <a:solidFill>
          <a:srgbClr val="FFC000">
            <a:alpha val="70000"/>
          </a:srgbClr>
        </a:solidFill>
      </dgm:spPr>
      <dgm:t>
        <a:bodyPr/>
        <a:lstStyle/>
        <a:p>
          <a:r>
            <a:rPr lang="en-US" sz="1800" dirty="0"/>
            <a:t>Semantics</a:t>
          </a:r>
        </a:p>
      </dgm:t>
    </dgm:pt>
    <dgm:pt modelId="{FB4D6180-FE99-4BCE-899E-7095FEE08D32}" type="parTrans" cxnId="{31602FC9-8D33-4031-A0F7-4560A1B923B4}">
      <dgm:prSet/>
      <dgm:spPr/>
      <dgm:t>
        <a:bodyPr/>
        <a:lstStyle/>
        <a:p>
          <a:endParaRPr lang="en-US"/>
        </a:p>
      </dgm:t>
    </dgm:pt>
    <dgm:pt modelId="{BA3ED793-6A0E-4D8D-B440-233CAA31004B}" type="sibTrans" cxnId="{31602FC9-8D33-4031-A0F7-4560A1B923B4}">
      <dgm:prSet/>
      <dgm:spPr/>
      <dgm:t>
        <a:bodyPr/>
        <a:lstStyle/>
        <a:p>
          <a:endParaRPr lang="en-US"/>
        </a:p>
      </dgm:t>
    </dgm:pt>
    <dgm:pt modelId="{204745AB-875F-45E3-AB0B-C150A4025806}">
      <dgm:prSet phldrT="[Text]" custT="1"/>
      <dgm:spPr>
        <a:solidFill>
          <a:schemeClr val="accent2">
            <a:alpha val="60000"/>
          </a:schemeClr>
        </a:solidFill>
      </dgm:spPr>
      <dgm:t>
        <a:bodyPr/>
        <a:lstStyle/>
        <a:p>
          <a:r>
            <a:rPr lang="en-IN" sz="1800" b="0" i="0" dirty="0"/>
            <a:t>Syntactic</a:t>
          </a:r>
          <a:endParaRPr lang="en-US" sz="1800" b="0" dirty="0"/>
        </a:p>
      </dgm:t>
    </dgm:pt>
    <dgm:pt modelId="{307E8A24-28DA-42C0-855E-D8A6DBA4A762}" type="parTrans" cxnId="{CBA68747-B789-4E75-BCAE-E7E9EE846C92}">
      <dgm:prSet/>
      <dgm:spPr/>
      <dgm:t>
        <a:bodyPr/>
        <a:lstStyle/>
        <a:p>
          <a:endParaRPr lang="en-US"/>
        </a:p>
      </dgm:t>
    </dgm:pt>
    <dgm:pt modelId="{C1CBBBBA-B333-4079-8681-AE93726204E4}" type="sibTrans" cxnId="{CBA68747-B789-4E75-BCAE-E7E9EE846C92}">
      <dgm:prSet/>
      <dgm:spPr/>
      <dgm:t>
        <a:bodyPr/>
        <a:lstStyle/>
        <a:p>
          <a:endParaRPr lang="en-US"/>
        </a:p>
      </dgm:t>
    </dgm:pt>
    <dgm:pt modelId="{AA75E44C-BE45-488C-AA66-1719C9FB557B}">
      <dgm:prSet phldrT="[Text]" custT="1"/>
      <dgm:spPr>
        <a:solidFill>
          <a:srgbClr val="FFC000">
            <a:alpha val="50000"/>
          </a:srgbClr>
        </a:solidFill>
      </dgm:spPr>
      <dgm:t>
        <a:bodyPr/>
        <a:lstStyle/>
        <a:p>
          <a:endParaRPr lang="en-IN" sz="2400" b="1" i="0" dirty="0"/>
        </a:p>
        <a:p>
          <a:r>
            <a:rPr lang="en-IN" sz="1800" b="0" i="0" dirty="0"/>
            <a:t>Morphological</a:t>
          </a:r>
        </a:p>
        <a:p>
          <a:endParaRPr lang="en-US" sz="2400" dirty="0"/>
        </a:p>
      </dgm:t>
    </dgm:pt>
    <dgm:pt modelId="{E9877356-49FC-46F9-87E0-DDEF4D323B3B}" type="parTrans" cxnId="{C39E5159-C753-47D8-9CBF-A327FA27BCB4}">
      <dgm:prSet/>
      <dgm:spPr/>
      <dgm:t>
        <a:bodyPr/>
        <a:lstStyle/>
        <a:p>
          <a:endParaRPr lang="en-US"/>
        </a:p>
      </dgm:t>
    </dgm:pt>
    <dgm:pt modelId="{10D54325-43C4-4C8A-A4EE-613939060CA3}" type="sibTrans" cxnId="{C39E5159-C753-47D8-9CBF-A327FA27BCB4}">
      <dgm:prSet/>
      <dgm:spPr/>
      <dgm:t>
        <a:bodyPr/>
        <a:lstStyle/>
        <a:p>
          <a:endParaRPr lang="en-US"/>
        </a:p>
      </dgm:t>
    </dgm:pt>
    <dgm:pt modelId="{BEC8AAE0-29E9-944A-9BDC-3DC7EA93700C}">
      <dgm:prSet phldrT="[Text]" custT="1"/>
      <dgm:spPr>
        <a:solidFill>
          <a:srgbClr val="FFC000">
            <a:alpha val="80000"/>
          </a:srgbClr>
        </a:solidFill>
      </dgm:spPr>
      <dgm:t>
        <a:bodyPr/>
        <a:lstStyle/>
        <a:p>
          <a:r>
            <a:rPr lang="en-US" sz="1800" dirty="0"/>
            <a:t>Discourse</a:t>
          </a:r>
        </a:p>
      </dgm:t>
    </dgm:pt>
    <dgm:pt modelId="{4AD71D54-5102-C144-9338-2D678D04B0A1}" type="parTrans" cxnId="{8B7F0AC4-117D-B048-92FA-41A32D4F83F5}">
      <dgm:prSet/>
      <dgm:spPr/>
      <dgm:t>
        <a:bodyPr/>
        <a:lstStyle/>
        <a:p>
          <a:endParaRPr lang="en-GB"/>
        </a:p>
      </dgm:t>
    </dgm:pt>
    <dgm:pt modelId="{D43F61CC-9A97-B84B-9187-43450E66B9DF}" type="sibTrans" cxnId="{8B7F0AC4-117D-B048-92FA-41A32D4F83F5}">
      <dgm:prSet/>
      <dgm:spPr/>
      <dgm:t>
        <a:bodyPr/>
        <a:lstStyle/>
        <a:p>
          <a:endParaRPr lang="en-GB"/>
        </a:p>
      </dgm:t>
    </dgm:pt>
    <dgm:pt modelId="{895192A5-FB1C-4475-A239-DF54135BB61E}" type="pres">
      <dgm:prSet presAssocID="{070A2ED3-843E-48FE-981C-5EDF5D5073A2}" presName="Name0" presStyleCnt="0">
        <dgm:presLayoutVars>
          <dgm:dir/>
          <dgm:animLvl val="lvl"/>
          <dgm:resizeHandles val="exact"/>
        </dgm:presLayoutVars>
      </dgm:prSet>
      <dgm:spPr/>
    </dgm:pt>
    <dgm:pt modelId="{94FCB72D-7FFA-4AA8-8EE7-73921CB1EAD0}" type="pres">
      <dgm:prSet presAssocID="{A1DDC77A-BA8D-4A7E-B306-CB9E0266AE94}" presName="Name8" presStyleCnt="0"/>
      <dgm:spPr/>
    </dgm:pt>
    <dgm:pt modelId="{0BCF55E3-F070-4190-9565-76D72AA395A5}" type="pres">
      <dgm:prSet presAssocID="{A1DDC77A-BA8D-4A7E-B306-CB9E0266AE94}" presName="level" presStyleLbl="node1" presStyleIdx="0" presStyleCnt="5">
        <dgm:presLayoutVars>
          <dgm:chMax val="1"/>
          <dgm:bulletEnabled val="1"/>
        </dgm:presLayoutVars>
      </dgm:prSet>
      <dgm:spPr/>
    </dgm:pt>
    <dgm:pt modelId="{BF1E0A8D-5603-41EC-BBBF-1256217912E2}" type="pres">
      <dgm:prSet presAssocID="{A1DDC77A-BA8D-4A7E-B306-CB9E0266AE94}" presName="levelTx" presStyleLbl="revTx" presStyleIdx="0" presStyleCnt="0">
        <dgm:presLayoutVars>
          <dgm:chMax val="1"/>
          <dgm:bulletEnabled val="1"/>
        </dgm:presLayoutVars>
      </dgm:prSet>
      <dgm:spPr/>
    </dgm:pt>
    <dgm:pt modelId="{39C4ABEA-B7A9-7B4F-A55C-8CBE6A6F5D9C}" type="pres">
      <dgm:prSet presAssocID="{BEC8AAE0-29E9-944A-9BDC-3DC7EA93700C}" presName="Name8" presStyleCnt="0"/>
      <dgm:spPr/>
    </dgm:pt>
    <dgm:pt modelId="{3E1E7B92-7498-E644-82F1-9AC3C8FA6541}" type="pres">
      <dgm:prSet presAssocID="{BEC8AAE0-29E9-944A-9BDC-3DC7EA93700C}" presName="level" presStyleLbl="node1" presStyleIdx="1" presStyleCnt="5">
        <dgm:presLayoutVars>
          <dgm:chMax val="1"/>
          <dgm:bulletEnabled val="1"/>
        </dgm:presLayoutVars>
      </dgm:prSet>
      <dgm:spPr/>
    </dgm:pt>
    <dgm:pt modelId="{F3BCA256-C647-DC44-ABC5-1D8A1B2D3E9F}" type="pres">
      <dgm:prSet presAssocID="{BEC8AAE0-29E9-944A-9BDC-3DC7EA93700C}" presName="levelTx" presStyleLbl="revTx" presStyleIdx="0" presStyleCnt="0">
        <dgm:presLayoutVars>
          <dgm:chMax val="1"/>
          <dgm:bulletEnabled val="1"/>
        </dgm:presLayoutVars>
      </dgm:prSet>
      <dgm:spPr/>
    </dgm:pt>
    <dgm:pt modelId="{20BEFC69-20D0-4EBC-B754-43DDF1941566}" type="pres">
      <dgm:prSet presAssocID="{5A5EAAD8-3C34-4C9E-8313-132DBCC29D4C}" presName="Name8" presStyleCnt="0"/>
      <dgm:spPr/>
    </dgm:pt>
    <dgm:pt modelId="{0A6C2AC2-F13C-4161-A300-F3E3AC6B19B9}" type="pres">
      <dgm:prSet presAssocID="{5A5EAAD8-3C34-4C9E-8313-132DBCC29D4C}" presName="level" presStyleLbl="node1" presStyleIdx="2" presStyleCnt="5">
        <dgm:presLayoutVars>
          <dgm:chMax val="1"/>
          <dgm:bulletEnabled val="1"/>
        </dgm:presLayoutVars>
      </dgm:prSet>
      <dgm:spPr/>
    </dgm:pt>
    <dgm:pt modelId="{198F91B1-0E52-4694-A891-AE7EEA9830F8}" type="pres">
      <dgm:prSet presAssocID="{5A5EAAD8-3C34-4C9E-8313-132DBCC29D4C}" presName="levelTx" presStyleLbl="revTx" presStyleIdx="0" presStyleCnt="0">
        <dgm:presLayoutVars>
          <dgm:chMax val="1"/>
          <dgm:bulletEnabled val="1"/>
        </dgm:presLayoutVars>
      </dgm:prSet>
      <dgm:spPr/>
    </dgm:pt>
    <dgm:pt modelId="{2FEFE44E-6B15-4AE8-B8C7-1E06BC05C22C}" type="pres">
      <dgm:prSet presAssocID="{204745AB-875F-45E3-AB0B-C150A4025806}" presName="Name8" presStyleCnt="0"/>
      <dgm:spPr/>
    </dgm:pt>
    <dgm:pt modelId="{CF0B741C-E2AA-41BA-801A-236731340C23}" type="pres">
      <dgm:prSet presAssocID="{204745AB-875F-45E3-AB0B-C150A4025806}" presName="level" presStyleLbl="node1" presStyleIdx="3" presStyleCnt="5">
        <dgm:presLayoutVars>
          <dgm:chMax val="1"/>
          <dgm:bulletEnabled val="1"/>
        </dgm:presLayoutVars>
      </dgm:prSet>
      <dgm:spPr/>
    </dgm:pt>
    <dgm:pt modelId="{F307A62E-3E31-4359-A15A-49BE18DD6879}" type="pres">
      <dgm:prSet presAssocID="{204745AB-875F-45E3-AB0B-C150A4025806}" presName="levelTx" presStyleLbl="revTx" presStyleIdx="0" presStyleCnt="0">
        <dgm:presLayoutVars>
          <dgm:chMax val="1"/>
          <dgm:bulletEnabled val="1"/>
        </dgm:presLayoutVars>
      </dgm:prSet>
      <dgm:spPr/>
    </dgm:pt>
    <dgm:pt modelId="{54D6F636-A70B-47B7-9ED2-DB84700BC28E}" type="pres">
      <dgm:prSet presAssocID="{AA75E44C-BE45-488C-AA66-1719C9FB557B}" presName="Name8" presStyleCnt="0"/>
      <dgm:spPr/>
    </dgm:pt>
    <dgm:pt modelId="{43DAE365-A44A-4C0D-B4B3-428EBC912FCC}" type="pres">
      <dgm:prSet presAssocID="{AA75E44C-BE45-488C-AA66-1719C9FB557B}" presName="level" presStyleLbl="node1" presStyleIdx="4" presStyleCnt="5">
        <dgm:presLayoutVars>
          <dgm:chMax val="1"/>
          <dgm:bulletEnabled val="1"/>
        </dgm:presLayoutVars>
      </dgm:prSet>
      <dgm:spPr/>
    </dgm:pt>
    <dgm:pt modelId="{A6E4296D-977A-48D3-9048-4B5D0A13E29B}" type="pres">
      <dgm:prSet presAssocID="{AA75E44C-BE45-488C-AA66-1719C9FB557B}" presName="levelTx" presStyleLbl="revTx" presStyleIdx="0" presStyleCnt="0">
        <dgm:presLayoutVars>
          <dgm:chMax val="1"/>
          <dgm:bulletEnabled val="1"/>
        </dgm:presLayoutVars>
      </dgm:prSet>
      <dgm:spPr/>
    </dgm:pt>
  </dgm:ptLst>
  <dgm:cxnLst>
    <dgm:cxn modelId="{E229DD14-7C67-486D-A345-59C6DC7C5013}" type="presOf" srcId="{AA75E44C-BE45-488C-AA66-1719C9FB557B}" destId="{A6E4296D-977A-48D3-9048-4B5D0A13E29B}" srcOrd="1" destOrd="0" presId="urn:microsoft.com/office/officeart/2005/8/layout/pyramid1"/>
    <dgm:cxn modelId="{B214561B-1307-4680-A2B7-23E4B5059345}" type="presOf" srcId="{204745AB-875F-45E3-AB0B-C150A4025806}" destId="{F307A62E-3E31-4359-A15A-49BE18DD6879}" srcOrd="1" destOrd="0" presId="urn:microsoft.com/office/officeart/2005/8/layout/pyramid1"/>
    <dgm:cxn modelId="{DBEC3330-65B4-41F4-9AD3-1FFB935DC660}" srcId="{070A2ED3-843E-48FE-981C-5EDF5D5073A2}" destId="{A1DDC77A-BA8D-4A7E-B306-CB9E0266AE94}" srcOrd="0" destOrd="0" parTransId="{BB8E497F-8086-40B1-AB78-0E334D2460C7}" sibTransId="{FA026B6C-B703-4643-8DCE-6288FF01604A}"/>
    <dgm:cxn modelId="{50FDE531-A332-4485-90E2-957E075900D0}" type="presOf" srcId="{204745AB-875F-45E3-AB0B-C150A4025806}" destId="{CF0B741C-E2AA-41BA-801A-236731340C23}" srcOrd="0" destOrd="0" presId="urn:microsoft.com/office/officeart/2005/8/layout/pyramid1"/>
    <dgm:cxn modelId="{CBA68747-B789-4E75-BCAE-E7E9EE846C92}" srcId="{070A2ED3-843E-48FE-981C-5EDF5D5073A2}" destId="{204745AB-875F-45E3-AB0B-C150A4025806}" srcOrd="3" destOrd="0" parTransId="{307E8A24-28DA-42C0-855E-D8A6DBA4A762}" sibTransId="{C1CBBBBA-B333-4079-8681-AE93726204E4}"/>
    <dgm:cxn modelId="{C071084A-1FA4-3648-9C3D-5C98EB920E5F}" type="presOf" srcId="{BEC8AAE0-29E9-944A-9BDC-3DC7EA93700C}" destId="{F3BCA256-C647-DC44-ABC5-1D8A1B2D3E9F}" srcOrd="1" destOrd="0" presId="urn:microsoft.com/office/officeart/2005/8/layout/pyramid1"/>
    <dgm:cxn modelId="{CB77B755-0254-4568-9BDC-A9B512832679}" type="presOf" srcId="{5A5EAAD8-3C34-4C9E-8313-132DBCC29D4C}" destId="{198F91B1-0E52-4694-A891-AE7EEA9830F8}" srcOrd="1" destOrd="0" presId="urn:microsoft.com/office/officeart/2005/8/layout/pyramid1"/>
    <dgm:cxn modelId="{C39E5159-C753-47D8-9CBF-A327FA27BCB4}" srcId="{070A2ED3-843E-48FE-981C-5EDF5D5073A2}" destId="{AA75E44C-BE45-488C-AA66-1719C9FB557B}" srcOrd="4" destOrd="0" parTransId="{E9877356-49FC-46F9-87E0-DDEF4D323B3B}" sibTransId="{10D54325-43C4-4C8A-A4EE-613939060CA3}"/>
    <dgm:cxn modelId="{E1218A71-B5F5-48F9-A523-8CA163F00462}" type="presOf" srcId="{AA75E44C-BE45-488C-AA66-1719C9FB557B}" destId="{43DAE365-A44A-4C0D-B4B3-428EBC912FCC}" srcOrd="0" destOrd="0" presId="urn:microsoft.com/office/officeart/2005/8/layout/pyramid1"/>
    <dgm:cxn modelId="{6C4A0D74-CFFB-44B5-A5CF-7A5343EE7AA7}" type="presOf" srcId="{A1DDC77A-BA8D-4A7E-B306-CB9E0266AE94}" destId="{0BCF55E3-F070-4190-9565-76D72AA395A5}" srcOrd="0" destOrd="0" presId="urn:microsoft.com/office/officeart/2005/8/layout/pyramid1"/>
    <dgm:cxn modelId="{4AA5567D-029B-4DE3-A16B-1550EBCB21AF}" type="presOf" srcId="{A1DDC77A-BA8D-4A7E-B306-CB9E0266AE94}" destId="{BF1E0A8D-5603-41EC-BBBF-1256217912E2}" srcOrd="1" destOrd="0" presId="urn:microsoft.com/office/officeart/2005/8/layout/pyramid1"/>
    <dgm:cxn modelId="{8B7F0AC4-117D-B048-92FA-41A32D4F83F5}" srcId="{070A2ED3-843E-48FE-981C-5EDF5D5073A2}" destId="{BEC8AAE0-29E9-944A-9BDC-3DC7EA93700C}" srcOrd="1" destOrd="0" parTransId="{4AD71D54-5102-C144-9338-2D678D04B0A1}" sibTransId="{D43F61CC-9A97-B84B-9187-43450E66B9DF}"/>
    <dgm:cxn modelId="{293753C6-517F-DB49-9086-888D77FB9B68}" type="presOf" srcId="{BEC8AAE0-29E9-944A-9BDC-3DC7EA93700C}" destId="{3E1E7B92-7498-E644-82F1-9AC3C8FA6541}" srcOrd="0" destOrd="0" presId="urn:microsoft.com/office/officeart/2005/8/layout/pyramid1"/>
    <dgm:cxn modelId="{31602FC9-8D33-4031-A0F7-4560A1B923B4}" srcId="{070A2ED3-843E-48FE-981C-5EDF5D5073A2}" destId="{5A5EAAD8-3C34-4C9E-8313-132DBCC29D4C}" srcOrd="2" destOrd="0" parTransId="{FB4D6180-FE99-4BCE-899E-7095FEE08D32}" sibTransId="{BA3ED793-6A0E-4D8D-B440-233CAA31004B}"/>
    <dgm:cxn modelId="{5586A0E8-BB8B-4389-BABB-77F836FBBA41}" type="presOf" srcId="{070A2ED3-843E-48FE-981C-5EDF5D5073A2}" destId="{895192A5-FB1C-4475-A239-DF54135BB61E}" srcOrd="0" destOrd="0" presId="urn:microsoft.com/office/officeart/2005/8/layout/pyramid1"/>
    <dgm:cxn modelId="{8C8C4BFB-93ED-411D-AE3B-2DCE0B897F19}" type="presOf" srcId="{5A5EAAD8-3C34-4C9E-8313-132DBCC29D4C}" destId="{0A6C2AC2-F13C-4161-A300-F3E3AC6B19B9}" srcOrd="0" destOrd="0" presId="urn:microsoft.com/office/officeart/2005/8/layout/pyramid1"/>
    <dgm:cxn modelId="{3CB6DCB2-996E-4BD8-B35F-BABB436E07DD}" type="presParOf" srcId="{895192A5-FB1C-4475-A239-DF54135BB61E}" destId="{94FCB72D-7FFA-4AA8-8EE7-73921CB1EAD0}" srcOrd="0" destOrd="0" presId="urn:microsoft.com/office/officeart/2005/8/layout/pyramid1"/>
    <dgm:cxn modelId="{3968B2CA-05B2-48AE-A292-DE96E54A36CE}" type="presParOf" srcId="{94FCB72D-7FFA-4AA8-8EE7-73921CB1EAD0}" destId="{0BCF55E3-F070-4190-9565-76D72AA395A5}" srcOrd="0" destOrd="0" presId="urn:microsoft.com/office/officeart/2005/8/layout/pyramid1"/>
    <dgm:cxn modelId="{F523FE76-F45D-4CF2-80A7-505FB7D16767}" type="presParOf" srcId="{94FCB72D-7FFA-4AA8-8EE7-73921CB1EAD0}" destId="{BF1E0A8D-5603-41EC-BBBF-1256217912E2}" srcOrd="1" destOrd="0" presId="urn:microsoft.com/office/officeart/2005/8/layout/pyramid1"/>
    <dgm:cxn modelId="{F3F57293-7A36-CE42-8AE0-D914DD14B863}" type="presParOf" srcId="{895192A5-FB1C-4475-A239-DF54135BB61E}" destId="{39C4ABEA-B7A9-7B4F-A55C-8CBE6A6F5D9C}" srcOrd="1" destOrd="0" presId="urn:microsoft.com/office/officeart/2005/8/layout/pyramid1"/>
    <dgm:cxn modelId="{B82C0EA1-F34B-A141-8D95-D732C521C1AD}" type="presParOf" srcId="{39C4ABEA-B7A9-7B4F-A55C-8CBE6A6F5D9C}" destId="{3E1E7B92-7498-E644-82F1-9AC3C8FA6541}" srcOrd="0" destOrd="0" presId="urn:microsoft.com/office/officeart/2005/8/layout/pyramid1"/>
    <dgm:cxn modelId="{42E8DD4E-B9A6-AB4B-81BF-6B8D6900CF0D}" type="presParOf" srcId="{39C4ABEA-B7A9-7B4F-A55C-8CBE6A6F5D9C}" destId="{F3BCA256-C647-DC44-ABC5-1D8A1B2D3E9F}" srcOrd="1" destOrd="0" presId="urn:microsoft.com/office/officeart/2005/8/layout/pyramid1"/>
    <dgm:cxn modelId="{5A52D443-60F0-4CF7-8A85-395361A09D9F}" type="presParOf" srcId="{895192A5-FB1C-4475-A239-DF54135BB61E}" destId="{20BEFC69-20D0-4EBC-B754-43DDF1941566}" srcOrd="2" destOrd="0" presId="urn:microsoft.com/office/officeart/2005/8/layout/pyramid1"/>
    <dgm:cxn modelId="{F0C10429-A58D-4629-B6D6-E12527B4B58A}" type="presParOf" srcId="{20BEFC69-20D0-4EBC-B754-43DDF1941566}" destId="{0A6C2AC2-F13C-4161-A300-F3E3AC6B19B9}" srcOrd="0" destOrd="0" presId="urn:microsoft.com/office/officeart/2005/8/layout/pyramid1"/>
    <dgm:cxn modelId="{E616EEDC-2089-4D62-97AE-76DCEEA89ADD}" type="presParOf" srcId="{20BEFC69-20D0-4EBC-B754-43DDF1941566}" destId="{198F91B1-0E52-4694-A891-AE7EEA9830F8}" srcOrd="1" destOrd="0" presId="urn:microsoft.com/office/officeart/2005/8/layout/pyramid1"/>
    <dgm:cxn modelId="{94B23FFA-0784-40A4-A96A-96B202DB77ED}" type="presParOf" srcId="{895192A5-FB1C-4475-A239-DF54135BB61E}" destId="{2FEFE44E-6B15-4AE8-B8C7-1E06BC05C22C}" srcOrd="3" destOrd="0" presId="urn:microsoft.com/office/officeart/2005/8/layout/pyramid1"/>
    <dgm:cxn modelId="{4F4C8FAD-26AB-4456-96CD-FD09A9F66A49}" type="presParOf" srcId="{2FEFE44E-6B15-4AE8-B8C7-1E06BC05C22C}" destId="{CF0B741C-E2AA-41BA-801A-236731340C23}" srcOrd="0" destOrd="0" presId="urn:microsoft.com/office/officeart/2005/8/layout/pyramid1"/>
    <dgm:cxn modelId="{02354A74-5538-46F3-8A7B-1325F12674D6}" type="presParOf" srcId="{2FEFE44E-6B15-4AE8-B8C7-1E06BC05C22C}" destId="{F307A62E-3E31-4359-A15A-49BE18DD6879}" srcOrd="1" destOrd="0" presId="urn:microsoft.com/office/officeart/2005/8/layout/pyramid1"/>
    <dgm:cxn modelId="{07A3C53E-BB85-4311-9D05-AE792C35E245}" type="presParOf" srcId="{895192A5-FB1C-4475-A239-DF54135BB61E}" destId="{54D6F636-A70B-47B7-9ED2-DB84700BC28E}" srcOrd="4" destOrd="0" presId="urn:microsoft.com/office/officeart/2005/8/layout/pyramid1"/>
    <dgm:cxn modelId="{FC0409A7-E520-431C-85CD-B89B858C7392}" type="presParOf" srcId="{54D6F636-A70B-47B7-9ED2-DB84700BC28E}" destId="{43DAE365-A44A-4C0D-B4B3-428EBC912FCC}" srcOrd="0" destOrd="0" presId="urn:microsoft.com/office/officeart/2005/8/layout/pyramid1"/>
    <dgm:cxn modelId="{17F89389-D2FB-4659-8F18-B30195D78B07}" type="presParOf" srcId="{54D6F636-A70B-47B7-9ED2-DB84700BC28E}" destId="{A6E4296D-977A-48D3-9048-4B5D0A13E29B}"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8BE8E9-D309-0942-96D4-C8DE9067977F}"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1126EB09-E6DF-6B4B-9DAA-5D3F31DC5ABC}">
      <dgm:prSet phldrT="[Text]"/>
      <dgm:spPr/>
      <dgm:t>
        <a:bodyPr/>
        <a:lstStyle/>
        <a:p>
          <a:r>
            <a:rPr lang="en-US" dirty="0"/>
            <a:t>Neural Networks</a:t>
          </a:r>
        </a:p>
      </dgm:t>
    </dgm:pt>
    <dgm:pt modelId="{B875D7FA-CD1E-1344-A7EF-AC95AA336CA5}" type="parTrans" cxnId="{D64BCC0C-CBE8-E243-B12A-7AF0BC9FEE23}">
      <dgm:prSet/>
      <dgm:spPr/>
      <dgm:t>
        <a:bodyPr/>
        <a:lstStyle/>
        <a:p>
          <a:endParaRPr lang="en-US"/>
        </a:p>
      </dgm:t>
    </dgm:pt>
    <dgm:pt modelId="{E5A97754-2142-A947-B50F-F7E64BA7CB3E}" type="sibTrans" cxnId="{D64BCC0C-CBE8-E243-B12A-7AF0BC9FEE23}">
      <dgm:prSet/>
      <dgm:spPr/>
      <dgm:t>
        <a:bodyPr/>
        <a:lstStyle/>
        <a:p>
          <a:endParaRPr lang="en-US"/>
        </a:p>
      </dgm:t>
    </dgm:pt>
    <dgm:pt modelId="{89456860-AF37-A846-BCAA-BC155B7DC229}">
      <dgm:prSet phldrT="[Text]"/>
      <dgm:spPr/>
      <dgm:t>
        <a:bodyPr/>
        <a:lstStyle/>
        <a:p>
          <a:r>
            <a:rPr lang="en-US" dirty="0"/>
            <a:t>Avoid too much pre-processing</a:t>
          </a:r>
        </a:p>
      </dgm:t>
    </dgm:pt>
    <dgm:pt modelId="{763F78FE-8F7E-4146-B198-A5C2275BF7B6}" type="parTrans" cxnId="{DF0F7EF1-EC7C-E840-AB43-5ED3B2CD044D}">
      <dgm:prSet/>
      <dgm:spPr/>
      <dgm:t>
        <a:bodyPr/>
        <a:lstStyle/>
        <a:p>
          <a:endParaRPr lang="en-US"/>
        </a:p>
      </dgm:t>
    </dgm:pt>
    <dgm:pt modelId="{13A5D306-8C32-354C-8A52-D303976BD4CB}" type="sibTrans" cxnId="{DF0F7EF1-EC7C-E840-AB43-5ED3B2CD044D}">
      <dgm:prSet/>
      <dgm:spPr/>
      <dgm:t>
        <a:bodyPr/>
        <a:lstStyle/>
        <a:p>
          <a:endParaRPr lang="en-US"/>
        </a:p>
      </dgm:t>
    </dgm:pt>
    <dgm:pt modelId="{6419FA90-DE41-7147-8A34-6ED02CE50F82}">
      <dgm:prSet phldrT="[Text]"/>
      <dgm:spPr/>
      <dgm:t>
        <a:bodyPr/>
        <a:lstStyle/>
        <a:p>
          <a:r>
            <a:rPr lang="en-US" dirty="0"/>
            <a:t>Assigning labels to words </a:t>
          </a:r>
        </a:p>
      </dgm:t>
    </dgm:pt>
    <dgm:pt modelId="{E63F0717-4DC1-3D47-B88D-9777C5B622E8}" type="parTrans" cxnId="{D5961933-6E74-B549-8AC3-5201379688E9}">
      <dgm:prSet/>
      <dgm:spPr/>
      <dgm:t>
        <a:bodyPr/>
        <a:lstStyle/>
        <a:p>
          <a:endParaRPr lang="en-US"/>
        </a:p>
      </dgm:t>
    </dgm:pt>
    <dgm:pt modelId="{C2FC40D7-BCB7-2C41-B2D0-D7A1111278ED}" type="sibTrans" cxnId="{D5961933-6E74-B549-8AC3-5201379688E9}">
      <dgm:prSet/>
      <dgm:spPr/>
      <dgm:t>
        <a:bodyPr/>
        <a:lstStyle/>
        <a:p>
          <a:endParaRPr lang="en-US"/>
        </a:p>
      </dgm:t>
    </dgm:pt>
    <dgm:pt modelId="{1ECEE07D-9398-8241-9797-0883673BBEA3}">
      <dgm:prSet phldrT="[Text]"/>
      <dgm:spPr/>
      <dgm:t>
        <a:bodyPr/>
        <a:lstStyle/>
        <a:p>
          <a:r>
            <a:rPr lang="en-US" dirty="0"/>
            <a:t>Task dependent features</a:t>
          </a:r>
        </a:p>
      </dgm:t>
    </dgm:pt>
    <dgm:pt modelId="{AECD55F3-930E-9B4A-9DD3-EDB0D664C271}" type="parTrans" cxnId="{7658F4F9-18D8-4D43-B1FB-72CC58C7AF46}">
      <dgm:prSet/>
      <dgm:spPr/>
      <dgm:t>
        <a:bodyPr/>
        <a:lstStyle/>
        <a:p>
          <a:endParaRPr lang="en-US"/>
        </a:p>
      </dgm:t>
    </dgm:pt>
    <dgm:pt modelId="{0857CB09-E35B-FC46-9F7A-E04D7F49E52C}" type="sibTrans" cxnId="{7658F4F9-18D8-4D43-B1FB-72CC58C7AF46}">
      <dgm:prSet/>
      <dgm:spPr/>
      <dgm:t>
        <a:bodyPr/>
        <a:lstStyle/>
        <a:p>
          <a:endParaRPr lang="en-US"/>
        </a:p>
      </dgm:t>
    </dgm:pt>
    <dgm:pt modelId="{65146FA6-3E58-E349-9D73-4CF50EBF1235}">
      <dgm:prSet phldrT="[Text]"/>
      <dgm:spPr/>
      <dgm:t>
        <a:bodyPr/>
        <a:lstStyle/>
        <a:p>
          <a:r>
            <a:rPr lang="en-US" dirty="0"/>
            <a:t>Extract rich set of hand-crafted features</a:t>
          </a:r>
        </a:p>
      </dgm:t>
    </dgm:pt>
    <dgm:pt modelId="{9D90DBB8-474A-454D-92E5-6272ECA7C29C}" type="parTrans" cxnId="{D2C451BD-CCBC-6D49-9F22-68E613DBF462}">
      <dgm:prSet/>
      <dgm:spPr/>
      <dgm:t>
        <a:bodyPr/>
        <a:lstStyle/>
        <a:p>
          <a:endParaRPr lang="en-US"/>
        </a:p>
      </dgm:t>
    </dgm:pt>
    <dgm:pt modelId="{716859C2-0149-1643-AB2D-5F7B83830876}" type="sibTrans" cxnId="{D2C451BD-CCBC-6D49-9F22-68E613DBF462}">
      <dgm:prSet/>
      <dgm:spPr/>
      <dgm:t>
        <a:bodyPr/>
        <a:lstStyle/>
        <a:p>
          <a:endParaRPr lang="en-US"/>
        </a:p>
      </dgm:t>
    </dgm:pt>
    <dgm:pt modelId="{217597B4-D0A7-6E4B-8C0A-F1DE7D25A93B}">
      <dgm:prSet phldrT="[Text]"/>
      <dgm:spPr/>
      <dgm:t>
        <a:bodyPr/>
        <a:lstStyle/>
        <a:p>
          <a:r>
            <a:rPr lang="en-US" dirty="0"/>
            <a:t>Semantic role labeling task may require complex features</a:t>
          </a:r>
        </a:p>
      </dgm:t>
    </dgm:pt>
    <dgm:pt modelId="{B7DDD79B-7747-604A-B8E1-7B5B76B70A3E}" type="parTrans" cxnId="{2DBBBD51-1D58-1D41-85B8-CADF84CB7E72}">
      <dgm:prSet/>
      <dgm:spPr/>
      <dgm:t>
        <a:bodyPr/>
        <a:lstStyle/>
        <a:p>
          <a:endParaRPr lang="en-US"/>
        </a:p>
      </dgm:t>
    </dgm:pt>
    <dgm:pt modelId="{CD8B0929-9CBA-384B-8433-3E641263D3CE}" type="sibTrans" cxnId="{2DBBBD51-1D58-1D41-85B8-CADF84CB7E72}">
      <dgm:prSet/>
      <dgm:spPr/>
      <dgm:t>
        <a:bodyPr/>
        <a:lstStyle/>
        <a:p>
          <a:endParaRPr lang="en-US"/>
        </a:p>
      </dgm:t>
    </dgm:pt>
    <dgm:pt modelId="{EF82ED80-0A7B-C841-96D2-F8AA5E98D4EE}">
      <dgm:prSet phldrT="[Text]"/>
      <dgm:spPr/>
      <dgm:t>
        <a:bodyPr/>
        <a:lstStyle/>
        <a:p>
          <a:r>
            <a:rPr lang="en-US" dirty="0"/>
            <a:t>Avoid hand-crafted feature generation</a:t>
          </a:r>
        </a:p>
      </dgm:t>
    </dgm:pt>
    <dgm:pt modelId="{9572DEC3-E400-0547-BA69-E08CA0350663}" type="parTrans" cxnId="{E6D54150-566B-7E40-B479-919BCEB12B38}">
      <dgm:prSet/>
      <dgm:spPr/>
      <dgm:t>
        <a:bodyPr/>
        <a:lstStyle/>
        <a:p>
          <a:endParaRPr lang="en-US"/>
        </a:p>
      </dgm:t>
    </dgm:pt>
    <dgm:pt modelId="{22B08B2D-E25F-A643-8987-0393AD6A2844}" type="sibTrans" cxnId="{E6D54150-566B-7E40-B479-919BCEB12B38}">
      <dgm:prSet/>
      <dgm:spPr/>
      <dgm:t>
        <a:bodyPr/>
        <a:lstStyle/>
        <a:p>
          <a:endParaRPr lang="en-US"/>
        </a:p>
      </dgm:t>
    </dgm:pt>
    <dgm:pt modelId="{4E7C84DD-E597-504C-BAF0-8723BA076CB0}">
      <dgm:prSet phldrT="[Text]"/>
      <dgm:spPr/>
      <dgm:t>
        <a:bodyPr/>
        <a:lstStyle/>
        <a:p>
          <a:r>
            <a:rPr lang="en-US" dirty="0"/>
            <a:t>Avoid task specific features</a:t>
          </a:r>
        </a:p>
      </dgm:t>
    </dgm:pt>
    <dgm:pt modelId="{85F36744-7465-7347-9FE8-1473EC6EB322}" type="parTrans" cxnId="{5F87C321-D119-794D-AFD5-0F6976E102F3}">
      <dgm:prSet/>
      <dgm:spPr/>
      <dgm:t>
        <a:bodyPr/>
        <a:lstStyle/>
        <a:p>
          <a:endParaRPr lang="en-US"/>
        </a:p>
      </dgm:t>
    </dgm:pt>
    <dgm:pt modelId="{F5A09A1E-8A41-8947-94DD-0AD809CE4EC2}" type="sibTrans" cxnId="{5F87C321-D119-794D-AFD5-0F6976E102F3}">
      <dgm:prSet/>
      <dgm:spPr/>
      <dgm:t>
        <a:bodyPr/>
        <a:lstStyle/>
        <a:p>
          <a:endParaRPr lang="en-US"/>
        </a:p>
      </dgm:t>
    </dgm:pt>
    <dgm:pt modelId="{66D4C1F8-48B7-6F4D-8B96-B11E5C116B8B}">
      <dgm:prSet phldrT="[Text]"/>
      <dgm:spPr/>
      <dgm:t>
        <a:bodyPr/>
        <a:lstStyle/>
        <a:p>
          <a:r>
            <a:rPr lang="en-US" dirty="0"/>
            <a:t>Better generalization</a:t>
          </a:r>
        </a:p>
      </dgm:t>
    </dgm:pt>
    <dgm:pt modelId="{7A4CB256-FB60-724E-AB09-DEA1B5D7B133}" type="parTrans" cxnId="{D1429E81-EF40-7D4E-A08F-231575940606}">
      <dgm:prSet/>
      <dgm:spPr/>
      <dgm:t>
        <a:bodyPr/>
        <a:lstStyle/>
        <a:p>
          <a:endParaRPr lang="en-US"/>
        </a:p>
      </dgm:t>
    </dgm:pt>
    <dgm:pt modelId="{5ACE23FE-FF87-EA4D-AF46-EDAC80349CE8}" type="sibTrans" cxnId="{D1429E81-EF40-7D4E-A08F-231575940606}">
      <dgm:prSet/>
      <dgm:spPr/>
      <dgm:t>
        <a:bodyPr/>
        <a:lstStyle/>
        <a:p>
          <a:endParaRPr lang="en-US"/>
        </a:p>
      </dgm:t>
    </dgm:pt>
    <dgm:pt modelId="{8372BC2B-505A-664E-86B6-EAC3096F5815}">
      <dgm:prSet phldrT="[Text]"/>
      <dgm:spPr/>
      <dgm:t>
        <a:bodyPr/>
        <a:lstStyle/>
        <a:p>
          <a:r>
            <a:rPr lang="en-US" dirty="0"/>
            <a:t>Features are learnt by the deep layers of the network taking as input only the sentences</a:t>
          </a:r>
        </a:p>
      </dgm:t>
    </dgm:pt>
    <dgm:pt modelId="{1F2CC521-B657-4942-9635-6B6B2E429BEE}" type="parTrans" cxnId="{D3EFD9E0-D17E-084A-B9E3-377AE3A788EC}">
      <dgm:prSet/>
      <dgm:spPr/>
      <dgm:t>
        <a:bodyPr/>
        <a:lstStyle/>
        <a:p>
          <a:endParaRPr lang="en-US"/>
        </a:p>
      </dgm:t>
    </dgm:pt>
    <dgm:pt modelId="{C6AC67C1-61F6-B148-8F1E-E66DA9F5CBEA}" type="sibTrans" cxnId="{D3EFD9E0-D17E-084A-B9E3-377AE3A788EC}">
      <dgm:prSet/>
      <dgm:spPr/>
      <dgm:t>
        <a:bodyPr/>
        <a:lstStyle/>
        <a:p>
          <a:endParaRPr lang="en-US"/>
        </a:p>
      </dgm:t>
    </dgm:pt>
    <dgm:pt modelId="{2B2A3231-B8B4-7C42-A8E2-125E8E4F2B61}">
      <dgm:prSet phldrT="[Text]"/>
      <dgm:spPr/>
      <dgm:t>
        <a:bodyPr/>
        <a:lstStyle/>
        <a:p>
          <a:r>
            <a:rPr lang="en-US" dirty="0"/>
            <a:t>Rule Based </a:t>
          </a:r>
        </a:p>
      </dgm:t>
    </dgm:pt>
    <dgm:pt modelId="{030400F5-213A-5640-89C9-6543A8C2CEC6}" type="parTrans" cxnId="{6679B555-4629-D24C-BAE1-F3C964EFC86B}">
      <dgm:prSet/>
      <dgm:spPr/>
      <dgm:t>
        <a:bodyPr/>
        <a:lstStyle/>
        <a:p>
          <a:endParaRPr lang="en-GB"/>
        </a:p>
      </dgm:t>
    </dgm:pt>
    <dgm:pt modelId="{592378DE-8EAC-8A40-96B9-9CBB3CBEC608}" type="sibTrans" cxnId="{6679B555-4629-D24C-BAE1-F3C964EFC86B}">
      <dgm:prSet/>
      <dgm:spPr/>
      <dgm:t>
        <a:bodyPr/>
        <a:lstStyle/>
        <a:p>
          <a:endParaRPr lang="en-GB"/>
        </a:p>
      </dgm:t>
    </dgm:pt>
    <dgm:pt modelId="{2FC7F7BD-09B4-0C4A-B764-B47735FBCB90}">
      <dgm:prSet phldrT="[Text]"/>
      <dgm:spPr/>
      <dgm:t>
        <a:bodyPr/>
        <a:lstStyle/>
        <a:p>
          <a:r>
            <a:rPr lang="en-US" dirty="0"/>
            <a:t>Machine Learning</a:t>
          </a:r>
        </a:p>
      </dgm:t>
    </dgm:pt>
    <dgm:pt modelId="{B2D5A039-8A80-8946-9FE1-3BBD9A3BAC9B}" type="parTrans" cxnId="{0ECDB5D3-D0FB-914D-A141-C89A1C45E4E1}">
      <dgm:prSet/>
      <dgm:spPr/>
      <dgm:t>
        <a:bodyPr/>
        <a:lstStyle/>
        <a:p>
          <a:endParaRPr lang="en-GB"/>
        </a:p>
      </dgm:t>
    </dgm:pt>
    <dgm:pt modelId="{06A36942-76D0-934A-ABE0-955C6481A88C}" type="sibTrans" cxnId="{0ECDB5D3-D0FB-914D-A141-C89A1C45E4E1}">
      <dgm:prSet/>
      <dgm:spPr/>
      <dgm:t>
        <a:bodyPr/>
        <a:lstStyle/>
        <a:p>
          <a:endParaRPr lang="en-GB"/>
        </a:p>
      </dgm:t>
    </dgm:pt>
    <dgm:pt modelId="{024A01DF-04F8-B849-B7C6-653C6440FF00}">
      <dgm:prSet phldrT="[Text]"/>
      <dgm:spPr/>
      <dgm:t>
        <a:bodyPr/>
        <a:lstStyle/>
        <a:p>
          <a:r>
            <a:rPr lang="en-IN" b="0" i="0" dirty="0"/>
            <a:t>Define a set of rules which describe all the different aspects</a:t>
          </a:r>
          <a:endParaRPr lang="en-US" dirty="0"/>
        </a:p>
      </dgm:t>
    </dgm:pt>
    <dgm:pt modelId="{21021188-C1C6-3345-9753-652A45117C7C}" type="parTrans" cxnId="{BAA1B894-F5EA-0E46-B2E1-9682A25372A8}">
      <dgm:prSet/>
      <dgm:spPr/>
      <dgm:t>
        <a:bodyPr/>
        <a:lstStyle/>
        <a:p>
          <a:endParaRPr lang="en-GB"/>
        </a:p>
      </dgm:t>
    </dgm:pt>
    <dgm:pt modelId="{CBFC08B6-3615-194E-8EE0-20B487D88A32}" type="sibTrans" cxnId="{BAA1B894-F5EA-0E46-B2E1-9682A25372A8}">
      <dgm:prSet/>
      <dgm:spPr/>
      <dgm:t>
        <a:bodyPr/>
        <a:lstStyle/>
        <a:p>
          <a:endParaRPr lang="en-GB"/>
        </a:p>
      </dgm:t>
    </dgm:pt>
    <dgm:pt modelId="{4B1FC1C8-75B6-F045-A614-05C4F0E4E796}">
      <dgm:prSet phldrT="[Text]"/>
      <dgm:spPr/>
      <dgm:t>
        <a:bodyPr/>
        <a:lstStyle/>
        <a:p>
          <a:r>
            <a:rPr lang="en-IN" b="0" i="0" dirty="0"/>
            <a:t>Specify some sort of order or weight combination of those rules to make a final decision</a:t>
          </a:r>
          <a:endParaRPr lang="en-US" dirty="0"/>
        </a:p>
      </dgm:t>
    </dgm:pt>
    <dgm:pt modelId="{9C697388-3510-4A4C-9112-649FEC14B762}" type="parTrans" cxnId="{1C52790D-94DA-D546-B294-CD783E1C67DE}">
      <dgm:prSet/>
      <dgm:spPr/>
      <dgm:t>
        <a:bodyPr/>
        <a:lstStyle/>
        <a:p>
          <a:endParaRPr lang="en-GB"/>
        </a:p>
      </dgm:t>
    </dgm:pt>
    <dgm:pt modelId="{C257A342-EF72-8E44-83C4-19008E4A12F0}" type="sibTrans" cxnId="{1C52790D-94DA-D546-B294-CD783E1C67DE}">
      <dgm:prSet/>
      <dgm:spPr/>
      <dgm:t>
        <a:bodyPr/>
        <a:lstStyle/>
        <a:p>
          <a:endParaRPr lang="en-GB"/>
        </a:p>
      </dgm:t>
    </dgm:pt>
    <dgm:pt modelId="{FE0E5404-C3F6-FA4D-9841-9D4947EE67AF}">
      <dgm:prSet phldrT="[Text]"/>
      <dgm:spPr/>
      <dgm:t>
        <a:bodyPr/>
        <a:lstStyle/>
        <a:p>
          <a:r>
            <a:rPr lang="en-US" dirty="0"/>
            <a:t>Apply </a:t>
          </a:r>
          <a:r>
            <a:rPr lang="en-IN" b="0" i="0" dirty="0"/>
            <a:t>fixed set of rules to each and every input in the same way</a:t>
          </a:r>
          <a:endParaRPr lang="en-US" dirty="0"/>
        </a:p>
      </dgm:t>
    </dgm:pt>
    <dgm:pt modelId="{765E21AB-1672-A645-89CA-B8BC7806AAE2}" type="parTrans" cxnId="{B895D956-E626-FC45-8B1A-A92D02A67A47}">
      <dgm:prSet/>
      <dgm:spPr/>
      <dgm:t>
        <a:bodyPr/>
        <a:lstStyle/>
        <a:p>
          <a:endParaRPr lang="en-GB"/>
        </a:p>
      </dgm:t>
    </dgm:pt>
    <dgm:pt modelId="{628087D7-4C00-7E4E-8FAE-21006406C7EE}" type="sibTrans" cxnId="{B895D956-E626-FC45-8B1A-A92D02A67A47}">
      <dgm:prSet/>
      <dgm:spPr/>
      <dgm:t>
        <a:bodyPr/>
        <a:lstStyle/>
        <a:p>
          <a:endParaRPr lang="en-GB"/>
        </a:p>
      </dgm:t>
    </dgm:pt>
    <dgm:pt modelId="{CC0682DB-A5F5-7C41-8359-9B1025A149EE}" type="pres">
      <dgm:prSet presAssocID="{B18BE8E9-D309-0942-96D4-C8DE9067977F}" presName="linearFlow" presStyleCnt="0">
        <dgm:presLayoutVars>
          <dgm:dir/>
          <dgm:animLvl val="lvl"/>
          <dgm:resizeHandles val="exact"/>
        </dgm:presLayoutVars>
      </dgm:prSet>
      <dgm:spPr/>
    </dgm:pt>
    <dgm:pt modelId="{62EC7337-B9DB-FC4C-9162-BBBBE03ACCFA}" type="pres">
      <dgm:prSet presAssocID="{2B2A3231-B8B4-7C42-A8E2-125E8E4F2B61}" presName="composite" presStyleCnt="0"/>
      <dgm:spPr/>
    </dgm:pt>
    <dgm:pt modelId="{4C056179-FC50-B844-8DDE-AD580C9F5AC5}" type="pres">
      <dgm:prSet presAssocID="{2B2A3231-B8B4-7C42-A8E2-125E8E4F2B61}" presName="parentText" presStyleLbl="alignNode1" presStyleIdx="0" presStyleCnt="3">
        <dgm:presLayoutVars>
          <dgm:chMax val="1"/>
          <dgm:bulletEnabled val="1"/>
        </dgm:presLayoutVars>
      </dgm:prSet>
      <dgm:spPr/>
    </dgm:pt>
    <dgm:pt modelId="{7EDADD84-4C9C-F047-8C85-47FC421109FE}" type="pres">
      <dgm:prSet presAssocID="{2B2A3231-B8B4-7C42-A8E2-125E8E4F2B61}" presName="descendantText" presStyleLbl="alignAcc1" presStyleIdx="0" presStyleCnt="3">
        <dgm:presLayoutVars>
          <dgm:bulletEnabled val="1"/>
        </dgm:presLayoutVars>
      </dgm:prSet>
      <dgm:spPr/>
    </dgm:pt>
    <dgm:pt modelId="{85F5C2A2-8C2C-474C-B56D-AB742157FCDD}" type="pres">
      <dgm:prSet presAssocID="{592378DE-8EAC-8A40-96B9-9CBB3CBEC608}" presName="sp" presStyleCnt="0"/>
      <dgm:spPr/>
    </dgm:pt>
    <dgm:pt modelId="{397774F6-BE98-2D4A-A68D-8AF7AC99643D}" type="pres">
      <dgm:prSet presAssocID="{2FC7F7BD-09B4-0C4A-B764-B47735FBCB90}" presName="composite" presStyleCnt="0"/>
      <dgm:spPr/>
    </dgm:pt>
    <dgm:pt modelId="{AF89B769-EAEC-E54E-AE0D-DCF4B969E837}" type="pres">
      <dgm:prSet presAssocID="{2FC7F7BD-09B4-0C4A-B764-B47735FBCB90}" presName="parentText" presStyleLbl="alignNode1" presStyleIdx="1" presStyleCnt="3">
        <dgm:presLayoutVars>
          <dgm:chMax val="1"/>
          <dgm:bulletEnabled val="1"/>
        </dgm:presLayoutVars>
      </dgm:prSet>
      <dgm:spPr/>
    </dgm:pt>
    <dgm:pt modelId="{01C3FBA7-9CFE-6F4B-96A1-F02B475C73BF}" type="pres">
      <dgm:prSet presAssocID="{2FC7F7BD-09B4-0C4A-B764-B47735FBCB90}" presName="descendantText" presStyleLbl="alignAcc1" presStyleIdx="1" presStyleCnt="3">
        <dgm:presLayoutVars>
          <dgm:bulletEnabled val="1"/>
        </dgm:presLayoutVars>
      </dgm:prSet>
      <dgm:spPr/>
    </dgm:pt>
    <dgm:pt modelId="{78DA1B9F-F053-B347-9E1D-DB104F8A6FA6}" type="pres">
      <dgm:prSet presAssocID="{06A36942-76D0-934A-ABE0-955C6481A88C}" presName="sp" presStyleCnt="0"/>
      <dgm:spPr/>
    </dgm:pt>
    <dgm:pt modelId="{AF4FFBBB-EB2F-6C46-BA14-47F2E1EE4DB3}" type="pres">
      <dgm:prSet presAssocID="{1126EB09-E6DF-6B4B-9DAA-5D3F31DC5ABC}" presName="composite" presStyleCnt="0"/>
      <dgm:spPr/>
    </dgm:pt>
    <dgm:pt modelId="{72F3BEAD-79E4-7D49-9742-DCF61591294C}" type="pres">
      <dgm:prSet presAssocID="{1126EB09-E6DF-6B4B-9DAA-5D3F31DC5ABC}" presName="parentText" presStyleLbl="alignNode1" presStyleIdx="2" presStyleCnt="3">
        <dgm:presLayoutVars>
          <dgm:chMax val="1"/>
          <dgm:bulletEnabled val="1"/>
        </dgm:presLayoutVars>
      </dgm:prSet>
      <dgm:spPr/>
    </dgm:pt>
    <dgm:pt modelId="{4B9BAF4D-5778-CB47-AA2E-4367E948E87E}" type="pres">
      <dgm:prSet presAssocID="{1126EB09-E6DF-6B4B-9DAA-5D3F31DC5ABC}" presName="descendantText" presStyleLbl="alignAcc1" presStyleIdx="2" presStyleCnt="3">
        <dgm:presLayoutVars>
          <dgm:bulletEnabled val="1"/>
        </dgm:presLayoutVars>
      </dgm:prSet>
      <dgm:spPr/>
    </dgm:pt>
  </dgm:ptLst>
  <dgm:cxnLst>
    <dgm:cxn modelId="{79F8F000-A23C-AF41-8F43-3A50B3BEF162}" type="presOf" srcId="{1126EB09-E6DF-6B4B-9DAA-5D3F31DC5ABC}" destId="{72F3BEAD-79E4-7D49-9742-DCF61591294C}" srcOrd="0" destOrd="0" presId="urn:microsoft.com/office/officeart/2005/8/layout/chevron2"/>
    <dgm:cxn modelId="{D5B5260A-ECF3-ED46-9FAB-622E742C6C72}" type="presOf" srcId="{66D4C1F8-48B7-6F4D-8B96-B11E5C116B8B}" destId="{4B9BAF4D-5778-CB47-AA2E-4367E948E87E}" srcOrd="0" destOrd="3" presId="urn:microsoft.com/office/officeart/2005/8/layout/chevron2"/>
    <dgm:cxn modelId="{D64BCC0C-CBE8-E243-B12A-7AF0BC9FEE23}" srcId="{B18BE8E9-D309-0942-96D4-C8DE9067977F}" destId="{1126EB09-E6DF-6B4B-9DAA-5D3F31DC5ABC}" srcOrd="2" destOrd="0" parTransId="{B875D7FA-CD1E-1344-A7EF-AC95AA336CA5}" sibTransId="{E5A97754-2142-A947-B50F-F7E64BA7CB3E}"/>
    <dgm:cxn modelId="{1C52790D-94DA-D546-B294-CD783E1C67DE}" srcId="{2B2A3231-B8B4-7C42-A8E2-125E8E4F2B61}" destId="{4B1FC1C8-75B6-F045-A614-05C4F0E4E796}" srcOrd="1" destOrd="0" parTransId="{9C697388-3510-4A4C-9112-649FEC14B762}" sibTransId="{C257A342-EF72-8E44-83C4-19008E4A12F0}"/>
    <dgm:cxn modelId="{C606B314-6F09-BF48-9615-ED8860CCB89A}" type="presOf" srcId="{89456860-AF37-A846-BCAA-BC155B7DC229}" destId="{4B9BAF4D-5778-CB47-AA2E-4367E948E87E}" srcOrd="0" destOrd="0" presId="urn:microsoft.com/office/officeart/2005/8/layout/chevron2"/>
    <dgm:cxn modelId="{CEDAD220-6F44-4842-9542-F695F01AEB91}" type="presOf" srcId="{4E7C84DD-E597-504C-BAF0-8723BA076CB0}" destId="{4B9BAF4D-5778-CB47-AA2E-4367E948E87E}" srcOrd="0" destOrd="2" presId="urn:microsoft.com/office/officeart/2005/8/layout/chevron2"/>
    <dgm:cxn modelId="{5F87C321-D119-794D-AFD5-0F6976E102F3}" srcId="{1126EB09-E6DF-6B4B-9DAA-5D3F31DC5ABC}" destId="{4E7C84DD-E597-504C-BAF0-8723BA076CB0}" srcOrd="2" destOrd="0" parTransId="{85F36744-7465-7347-9FE8-1473EC6EB322}" sibTransId="{F5A09A1E-8A41-8947-94DD-0AD809CE4EC2}"/>
    <dgm:cxn modelId="{596B1225-C2E5-4544-B1CF-3EB9285C4D73}" type="presOf" srcId="{024A01DF-04F8-B849-B7C6-653C6440FF00}" destId="{7EDADD84-4C9C-F047-8C85-47FC421109FE}" srcOrd="0" destOrd="0" presId="urn:microsoft.com/office/officeart/2005/8/layout/chevron2"/>
    <dgm:cxn modelId="{D5961933-6E74-B549-8AC3-5201379688E9}" srcId="{2FC7F7BD-09B4-0C4A-B764-B47735FBCB90}" destId="{6419FA90-DE41-7147-8A34-6ED02CE50F82}" srcOrd="0" destOrd="0" parTransId="{E63F0717-4DC1-3D47-B88D-9777C5B622E8}" sibTransId="{C2FC40D7-BCB7-2C41-B2D0-D7A1111278ED}"/>
    <dgm:cxn modelId="{2FBD3434-0D93-F044-A48A-E8C93D9B50E5}" type="presOf" srcId="{B18BE8E9-D309-0942-96D4-C8DE9067977F}" destId="{CC0682DB-A5F5-7C41-8359-9B1025A149EE}" srcOrd="0" destOrd="0" presId="urn:microsoft.com/office/officeart/2005/8/layout/chevron2"/>
    <dgm:cxn modelId="{E5553E40-3FC2-C840-8868-59979F351764}" type="presOf" srcId="{EF82ED80-0A7B-C841-96D2-F8AA5E98D4EE}" destId="{4B9BAF4D-5778-CB47-AA2E-4367E948E87E}" srcOrd="0" destOrd="1" presId="urn:microsoft.com/office/officeart/2005/8/layout/chevron2"/>
    <dgm:cxn modelId="{E6D54150-566B-7E40-B479-919BCEB12B38}" srcId="{1126EB09-E6DF-6B4B-9DAA-5D3F31DC5ABC}" destId="{EF82ED80-0A7B-C841-96D2-F8AA5E98D4EE}" srcOrd="1" destOrd="0" parTransId="{9572DEC3-E400-0547-BA69-E08CA0350663}" sibTransId="{22B08B2D-E25F-A643-8987-0393AD6A2844}"/>
    <dgm:cxn modelId="{2DBBBD51-1D58-1D41-85B8-CADF84CB7E72}" srcId="{2FC7F7BD-09B4-0C4A-B764-B47735FBCB90}" destId="{217597B4-D0A7-6E4B-8C0A-F1DE7D25A93B}" srcOrd="3" destOrd="0" parTransId="{B7DDD79B-7747-604A-B8E1-7B5B76B70A3E}" sibTransId="{CD8B0929-9CBA-384B-8433-3E641263D3CE}"/>
    <dgm:cxn modelId="{6679B555-4629-D24C-BAE1-F3C964EFC86B}" srcId="{B18BE8E9-D309-0942-96D4-C8DE9067977F}" destId="{2B2A3231-B8B4-7C42-A8E2-125E8E4F2B61}" srcOrd="0" destOrd="0" parTransId="{030400F5-213A-5640-89C9-6543A8C2CEC6}" sibTransId="{592378DE-8EAC-8A40-96B9-9CBB3CBEC608}"/>
    <dgm:cxn modelId="{B895D956-E626-FC45-8B1A-A92D02A67A47}" srcId="{2B2A3231-B8B4-7C42-A8E2-125E8E4F2B61}" destId="{FE0E5404-C3F6-FA4D-9841-9D4947EE67AF}" srcOrd="2" destOrd="0" parTransId="{765E21AB-1672-A645-89CA-B8BC7806AAE2}" sibTransId="{628087D7-4C00-7E4E-8FAE-21006406C7EE}"/>
    <dgm:cxn modelId="{98C62F59-B910-CA4A-B667-A5A200B626F7}" type="presOf" srcId="{8372BC2B-505A-664E-86B6-EAC3096F5815}" destId="{4B9BAF4D-5778-CB47-AA2E-4367E948E87E}" srcOrd="0" destOrd="4" presId="urn:microsoft.com/office/officeart/2005/8/layout/chevron2"/>
    <dgm:cxn modelId="{EC319566-C502-9247-9B97-756DFA7C9E47}" type="presOf" srcId="{4B1FC1C8-75B6-F045-A614-05C4F0E4E796}" destId="{7EDADD84-4C9C-F047-8C85-47FC421109FE}" srcOrd="0" destOrd="1" presId="urn:microsoft.com/office/officeart/2005/8/layout/chevron2"/>
    <dgm:cxn modelId="{3397896E-0F3D-8643-8EDF-FDB29310A6BE}" type="presOf" srcId="{FE0E5404-C3F6-FA4D-9841-9D4947EE67AF}" destId="{7EDADD84-4C9C-F047-8C85-47FC421109FE}" srcOrd="0" destOrd="2" presId="urn:microsoft.com/office/officeart/2005/8/layout/chevron2"/>
    <dgm:cxn modelId="{BC9A3A73-2E81-9C49-96B8-0600BB5E50D9}" type="presOf" srcId="{1ECEE07D-9398-8241-9797-0883673BBEA3}" destId="{01C3FBA7-9CFE-6F4B-96A1-F02B475C73BF}" srcOrd="0" destOrd="2" presId="urn:microsoft.com/office/officeart/2005/8/layout/chevron2"/>
    <dgm:cxn modelId="{D1429E81-EF40-7D4E-A08F-231575940606}" srcId="{1126EB09-E6DF-6B4B-9DAA-5D3F31DC5ABC}" destId="{66D4C1F8-48B7-6F4D-8B96-B11E5C116B8B}" srcOrd="3" destOrd="0" parTransId="{7A4CB256-FB60-724E-AB09-DEA1B5D7B133}" sibTransId="{5ACE23FE-FF87-EA4D-AF46-EDAC80349CE8}"/>
    <dgm:cxn modelId="{D2DECE8A-E6ED-0540-AC49-A11681B4A5B5}" type="presOf" srcId="{217597B4-D0A7-6E4B-8C0A-F1DE7D25A93B}" destId="{01C3FBA7-9CFE-6F4B-96A1-F02B475C73BF}" srcOrd="0" destOrd="3" presId="urn:microsoft.com/office/officeart/2005/8/layout/chevron2"/>
    <dgm:cxn modelId="{BFDDA48C-1825-7344-BA04-510D3D8CCF1C}" type="presOf" srcId="{6419FA90-DE41-7147-8A34-6ED02CE50F82}" destId="{01C3FBA7-9CFE-6F4B-96A1-F02B475C73BF}" srcOrd="0" destOrd="0" presId="urn:microsoft.com/office/officeart/2005/8/layout/chevron2"/>
    <dgm:cxn modelId="{BAA1B894-F5EA-0E46-B2E1-9682A25372A8}" srcId="{2B2A3231-B8B4-7C42-A8E2-125E8E4F2B61}" destId="{024A01DF-04F8-B849-B7C6-653C6440FF00}" srcOrd="0" destOrd="0" parTransId="{21021188-C1C6-3345-9753-652A45117C7C}" sibTransId="{CBFC08B6-3615-194E-8EE0-20B487D88A32}"/>
    <dgm:cxn modelId="{D2C451BD-CCBC-6D49-9F22-68E613DBF462}" srcId="{2FC7F7BD-09B4-0C4A-B764-B47735FBCB90}" destId="{65146FA6-3E58-E349-9D73-4CF50EBF1235}" srcOrd="1" destOrd="0" parTransId="{9D90DBB8-474A-454D-92E5-6272ECA7C29C}" sibTransId="{716859C2-0149-1643-AB2D-5F7B83830876}"/>
    <dgm:cxn modelId="{AE9945BF-4107-7F44-BAA2-332E552F7D30}" type="presOf" srcId="{2FC7F7BD-09B4-0C4A-B764-B47735FBCB90}" destId="{AF89B769-EAEC-E54E-AE0D-DCF4B969E837}" srcOrd="0" destOrd="0" presId="urn:microsoft.com/office/officeart/2005/8/layout/chevron2"/>
    <dgm:cxn modelId="{C03E07C0-B42D-BF48-9B28-F02627C6A921}" type="presOf" srcId="{65146FA6-3E58-E349-9D73-4CF50EBF1235}" destId="{01C3FBA7-9CFE-6F4B-96A1-F02B475C73BF}" srcOrd="0" destOrd="1" presId="urn:microsoft.com/office/officeart/2005/8/layout/chevron2"/>
    <dgm:cxn modelId="{0ECDB5D3-D0FB-914D-A141-C89A1C45E4E1}" srcId="{B18BE8E9-D309-0942-96D4-C8DE9067977F}" destId="{2FC7F7BD-09B4-0C4A-B764-B47735FBCB90}" srcOrd="1" destOrd="0" parTransId="{B2D5A039-8A80-8946-9FE1-3BBD9A3BAC9B}" sibTransId="{06A36942-76D0-934A-ABE0-955C6481A88C}"/>
    <dgm:cxn modelId="{D3EFD9E0-D17E-084A-B9E3-377AE3A788EC}" srcId="{1126EB09-E6DF-6B4B-9DAA-5D3F31DC5ABC}" destId="{8372BC2B-505A-664E-86B6-EAC3096F5815}" srcOrd="4" destOrd="0" parTransId="{1F2CC521-B657-4942-9635-6B6B2E429BEE}" sibTransId="{C6AC67C1-61F6-B148-8F1E-E66DA9F5CBEA}"/>
    <dgm:cxn modelId="{DF0F7EF1-EC7C-E840-AB43-5ED3B2CD044D}" srcId="{1126EB09-E6DF-6B4B-9DAA-5D3F31DC5ABC}" destId="{89456860-AF37-A846-BCAA-BC155B7DC229}" srcOrd="0" destOrd="0" parTransId="{763F78FE-8F7E-4146-B198-A5C2275BF7B6}" sibTransId="{13A5D306-8C32-354C-8A52-D303976BD4CB}"/>
    <dgm:cxn modelId="{7658F4F9-18D8-4D43-B1FB-72CC58C7AF46}" srcId="{2FC7F7BD-09B4-0C4A-B764-B47735FBCB90}" destId="{1ECEE07D-9398-8241-9797-0883673BBEA3}" srcOrd="2" destOrd="0" parTransId="{AECD55F3-930E-9B4A-9DD3-EDB0D664C271}" sibTransId="{0857CB09-E35B-FC46-9F7A-E04D7F49E52C}"/>
    <dgm:cxn modelId="{25344EFE-1CD2-1A42-87CF-1D1B5AC45CF7}" type="presOf" srcId="{2B2A3231-B8B4-7C42-A8E2-125E8E4F2B61}" destId="{4C056179-FC50-B844-8DDE-AD580C9F5AC5}" srcOrd="0" destOrd="0" presId="urn:microsoft.com/office/officeart/2005/8/layout/chevron2"/>
    <dgm:cxn modelId="{CD8CE933-C641-9E45-BA80-835F5AC3F5D3}" type="presParOf" srcId="{CC0682DB-A5F5-7C41-8359-9B1025A149EE}" destId="{62EC7337-B9DB-FC4C-9162-BBBBE03ACCFA}" srcOrd="0" destOrd="0" presId="urn:microsoft.com/office/officeart/2005/8/layout/chevron2"/>
    <dgm:cxn modelId="{D051DAB5-D930-C448-A343-91AF93B4E583}" type="presParOf" srcId="{62EC7337-B9DB-FC4C-9162-BBBBE03ACCFA}" destId="{4C056179-FC50-B844-8DDE-AD580C9F5AC5}" srcOrd="0" destOrd="0" presId="urn:microsoft.com/office/officeart/2005/8/layout/chevron2"/>
    <dgm:cxn modelId="{ECB3B329-C90F-2D40-B7B7-80A3D05EADA5}" type="presParOf" srcId="{62EC7337-B9DB-FC4C-9162-BBBBE03ACCFA}" destId="{7EDADD84-4C9C-F047-8C85-47FC421109FE}" srcOrd="1" destOrd="0" presId="urn:microsoft.com/office/officeart/2005/8/layout/chevron2"/>
    <dgm:cxn modelId="{622A27C7-A285-5041-8766-AB2961290170}" type="presParOf" srcId="{CC0682DB-A5F5-7C41-8359-9B1025A149EE}" destId="{85F5C2A2-8C2C-474C-B56D-AB742157FCDD}" srcOrd="1" destOrd="0" presId="urn:microsoft.com/office/officeart/2005/8/layout/chevron2"/>
    <dgm:cxn modelId="{EFDE886B-C991-F243-9F62-77A1EDA1435C}" type="presParOf" srcId="{CC0682DB-A5F5-7C41-8359-9B1025A149EE}" destId="{397774F6-BE98-2D4A-A68D-8AF7AC99643D}" srcOrd="2" destOrd="0" presId="urn:microsoft.com/office/officeart/2005/8/layout/chevron2"/>
    <dgm:cxn modelId="{2B9AE5AC-038E-1640-9A42-80D15103DD0E}" type="presParOf" srcId="{397774F6-BE98-2D4A-A68D-8AF7AC99643D}" destId="{AF89B769-EAEC-E54E-AE0D-DCF4B969E837}" srcOrd="0" destOrd="0" presId="urn:microsoft.com/office/officeart/2005/8/layout/chevron2"/>
    <dgm:cxn modelId="{F17D6587-6F2D-4744-B398-FA8C4DAFA985}" type="presParOf" srcId="{397774F6-BE98-2D4A-A68D-8AF7AC99643D}" destId="{01C3FBA7-9CFE-6F4B-96A1-F02B475C73BF}" srcOrd="1" destOrd="0" presId="urn:microsoft.com/office/officeart/2005/8/layout/chevron2"/>
    <dgm:cxn modelId="{296BDF43-9505-CB4A-BE53-D628FFAA284A}" type="presParOf" srcId="{CC0682DB-A5F5-7C41-8359-9B1025A149EE}" destId="{78DA1B9F-F053-B347-9E1D-DB104F8A6FA6}" srcOrd="3" destOrd="0" presId="urn:microsoft.com/office/officeart/2005/8/layout/chevron2"/>
    <dgm:cxn modelId="{5960B7A3-8B06-3145-83F5-20EC343F7D0F}" type="presParOf" srcId="{CC0682DB-A5F5-7C41-8359-9B1025A149EE}" destId="{AF4FFBBB-EB2F-6C46-BA14-47F2E1EE4DB3}" srcOrd="4" destOrd="0" presId="urn:microsoft.com/office/officeart/2005/8/layout/chevron2"/>
    <dgm:cxn modelId="{0327BA1B-7549-8241-9E90-516A3EEAD82B}" type="presParOf" srcId="{AF4FFBBB-EB2F-6C46-BA14-47F2E1EE4DB3}" destId="{72F3BEAD-79E4-7D49-9742-DCF61591294C}" srcOrd="0" destOrd="0" presId="urn:microsoft.com/office/officeart/2005/8/layout/chevron2"/>
    <dgm:cxn modelId="{D09A7B53-3331-2748-A385-1CF04AA6E87B}" type="presParOf" srcId="{AF4FFBBB-EB2F-6C46-BA14-47F2E1EE4DB3}" destId="{4B9BAF4D-5778-CB47-AA2E-4367E948E87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D32F43-3B63-5443-A5AE-F174AA07B81C}"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5535CD03-C09E-DF49-A49E-5D73C039A4E8}">
      <dgm:prSet phldrT="[Text]"/>
      <dgm:spPr/>
      <dgm:t>
        <a:bodyPr/>
        <a:lstStyle/>
        <a:p>
          <a:r>
            <a:rPr lang="en-GB" dirty="0"/>
            <a:t>Text Collection</a:t>
          </a:r>
        </a:p>
      </dgm:t>
    </dgm:pt>
    <dgm:pt modelId="{73A329AE-3F12-FE4B-9DCB-1940E6ED6908}" type="parTrans" cxnId="{A21EEB24-D064-9640-A3CC-CCD4B373D1F4}">
      <dgm:prSet/>
      <dgm:spPr/>
      <dgm:t>
        <a:bodyPr/>
        <a:lstStyle/>
        <a:p>
          <a:endParaRPr lang="en-GB"/>
        </a:p>
      </dgm:t>
    </dgm:pt>
    <dgm:pt modelId="{DD5B0183-3B59-B540-95A8-42B72932EDF4}" type="sibTrans" cxnId="{A21EEB24-D064-9640-A3CC-CCD4B373D1F4}">
      <dgm:prSet/>
      <dgm:spPr/>
      <dgm:t>
        <a:bodyPr/>
        <a:lstStyle/>
        <a:p>
          <a:endParaRPr lang="en-GB"/>
        </a:p>
      </dgm:t>
    </dgm:pt>
    <dgm:pt modelId="{58107461-3AE5-0A40-9654-BF782F6D1C20}">
      <dgm:prSet phldrT="[Text]"/>
      <dgm:spPr/>
      <dgm:t>
        <a:bodyPr/>
        <a:lstStyle/>
        <a:p>
          <a:r>
            <a:rPr lang="en-GB" dirty="0"/>
            <a:t>Structured </a:t>
          </a:r>
        </a:p>
      </dgm:t>
    </dgm:pt>
    <dgm:pt modelId="{6339EF45-6F22-9844-AF4E-5CCFA85022FC}" type="parTrans" cxnId="{3F1EFE96-D9FC-9543-A886-E3D90BA6A7FD}">
      <dgm:prSet/>
      <dgm:spPr/>
      <dgm:t>
        <a:bodyPr/>
        <a:lstStyle/>
        <a:p>
          <a:endParaRPr lang="en-GB"/>
        </a:p>
      </dgm:t>
    </dgm:pt>
    <dgm:pt modelId="{E7583051-7727-AF48-BE4F-998BC5D273E8}" type="sibTrans" cxnId="{3F1EFE96-D9FC-9543-A886-E3D90BA6A7FD}">
      <dgm:prSet/>
      <dgm:spPr/>
      <dgm:t>
        <a:bodyPr/>
        <a:lstStyle/>
        <a:p>
          <a:endParaRPr lang="en-GB"/>
        </a:p>
      </dgm:t>
    </dgm:pt>
    <dgm:pt modelId="{0FE75E8F-9B19-5742-916E-BC23AB71BB66}">
      <dgm:prSet phldrT="[Text]"/>
      <dgm:spPr/>
      <dgm:t>
        <a:bodyPr/>
        <a:lstStyle/>
        <a:p>
          <a:r>
            <a:rPr lang="en-GB" dirty="0"/>
            <a:t>Text Processing </a:t>
          </a:r>
        </a:p>
      </dgm:t>
    </dgm:pt>
    <dgm:pt modelId="{9B835C4D-D3EA-2E4A-834B-EEB5275CFF00}" type="parTrans" cxnId="{147042D0-F1CA-9B45-BFB0-CDEEF87FF360}">
      <dgm:prSet/>
      <dgm:spPr/>
      <dgm:t>
        <a:bodyPr/>
        <a:lstStyle/>
        <a:p>
          <a:endParaRPr lang="en-GB"/>
        </a:p>
      </dgm:t>
    </dgm:pt>
    <dgm:pt modelId="{9B3F0495-4DD2-3D43-B63B-4D84F0C9FDF5}" type="sibTrans" cxnId="{147042D0-F1CA-9B45-BFB0-CDEEF87FF360}">
      <dgm:prSet/>
      <dgm:spPr/>
      <dgm:t>
        <a:bodyPr/>
        <a:lstStyle/>
        <a:p>
          <a:endParaRPr lang="en-GB"/>
        </a:p>
      </dgm:t>
    </dgm:pt>
    <dgm:pt modelId="{F19A27CC-3799-CC4A-AC0F-79F959C4E14F}">
      <dgm:prSet phldrT="[Text]"/>
      <dgm:spPr/>
      <dgm:t>
        <a:bodyPr/>
        <a:lstStyle/>
        <a:p>
          <a:r>
            <a:rPr lang="en-GB" dirty="0"/>
            <a:t>Cleaning</a:t>
          </a:r>
        </a:p>
      </dgm:t>
    </dgm:pt>
    <dgm:pt modelId="{1C26BFEC-B5D5-2E48-9C8E-60DA62EBF16C}" type="parTrans" cxnId="{BCD8A05F-A231-754D-91D2-A1D1905B836F}">
      <dgm:prSet/>
      <dgm:spPr/>
      <dgm:t>
        <a:bodyPr/>
        <a:lstStyle/>
        <a:p>
          <a:endParaRPr lang="en-GB"/>
        </a:p>
      </dgm:t>
    </dgm:pt>
    <dgm:pt modelId="{CC8F2C0D-C824-AB4A-9378-DBAA3B014327}" type="sibTrans" cxnId="{BCD8A05F-A231-754D-91D2-A1D1905B836F}">
      <dgm:prSet/>
      <dgm:spPr/>
      <dgm:t>
        <a:bodyPr/>
        <a:lstStyle/>
        <a:p>
          <a:endParaRPr lang="en-GB"/>
        </a:p>
      </dgm:t>
    </dgm:pt>
    <dgm:pt modelId="{F7678652-4C98-CB41-B2D7-174519EB2BC8}">
      <dgm:prSet phldrT="[Text]"/>
      <dgm:spPr/>
      <dgm:t>
        <a:bodyPr/>
        <a:lstStyle/>
        <a:p>
          <a:r>
            <a:rPr lang="en-GB" dirty="0"/>
            <a:t>Feature Creation </a:t>
          </a:r>
        </a:p>
      </dgm:t>
    </dgm:pt>
    <dgm:pt modelId="{7FDE5729-48F4-3344-9191-4974ACD0D624}" type="parTrans" cxnId="{CB70FA9C-EDB5-4047-897F-59FB1CE9F6E3}">
      <dgm:prSet/>
      <dgm:spPr/>
      <dgm:t>
        <a:bodyPr/>
        <a:lstStyle/>
        <a:p>
          <a:endParaRPr lang="en-GB"/>
        </a:p>
      </dgm:t>
    </dgm:pt>
    <dgm:pt modelId="{977152A2-10E5-B44E-90C2-5F157F584810}" type="sibTrans" cxnId="{CB70FA9C-EDB5-4047-897F-59FB1CE9F6E3}">
      <dgm:prSet/>
      <dgm:spPr/>
      <dgm:t>
        <a:bodyPr/>
        <a:lstStyle/>
        <a:p>
          <a:endParaRPr lang="en-GB"/>
        </a:p>
      </dgm:t>
    </dgm:pt>
    <dgm:pt modelId="{9BE93631-DF64-B740-985F-71C0EC9413B4}">
      <dgm:prSet phldrT="[Text]"/>
      <dgm:spPr/>
      <dgm:t>
        <a:bodyPr/>
        <a:lstStyle/>
        <a:p>
          <a:r>
            <a:rPr lang="en-GB" dirty="0"/>
            <a:t>Tokenization </a:t>
          </a:r>
        </a:p>
      </dgm:t>
    </dgm:pt>
    <dgm:pt modelId="{86BB39A7-4316-A448-A050-DCB0AB648EF1}" type="parTrans" cxnId="{CAD94790-389B-3D4C-AA4A-B5DB10720143}">
      <dgm:prSet/>
      <dgm:spPr/>
      <dgm:t>
        <a:bodyPr/>
        <a:lstStyle/>
        <a:p>
          <a:endParaRPr lang="en-GB"/>
        </a:p>
      </dgm:t>
    </dgm:pt>
    <dgm:pt modelId="{4364D5F3-AE5A-1740-91E3-C832BDE88229}" type="sibTrans" cxnId="{CAD94790-389B-3D4C-AA4A-B5DB10720143}">
      <dgm:prSet/>
      <dgm:spPr/>
      <dgm:t>
        <a:bodyPr/>
        <a:lstStyle/>
        <a:p>
          <a:endParaRPr lang="en-GB"/>
        </a:p>
      </dgm:t>
    </dgm:pt>
    <dgm:pt modelId="{2EE2D34D-756A-A74D-993C-84A4D61CA0F1}">
      <dgm:prSet phldrT="[Text]"/>
      <dgm:spPr/>
      <dgm:t>
        <a:bodyPr/>
        <a:lstStyle/>
        <a:p>
          <a:r>
            <a:rPr lang="en-GB" dirty="0"/>
            <a:t>Modelling</a:t>
          </a:r>
        </a:p>
      </dgm:t>
    </dgm:pt>
    <dgm:pt modelId="{693F2254-55A6-9642-B69B-1A57012222E3}" type="parTrans" cxnId="{F70F81C7-0ABB-2942-8F18-D5B641B51098}">
      <dgm:prSet/>
      <dgm:spPr/>
      <dgm:t>
        <a:bodyPr/>
        <a:lstStyle/>
        <a:p>
          <a:endParaRPr lang="en-GB"/>
        </a:p>
      </dgm:t>
    </dgm:pt>
    <dgm:pt modelId="{D92F2DF2-9774-3E4E-9A98-4885EC0D2FAC}" type="sibTrans" cxnId="{F70F81C7-0ABB-2942-8F18-D5B641B51098}">
      <dgm:prSet/>
      <dgm:spPr/>
      <dgm:t>
        <a:bodyPr/>
        <a:lstStyle/>
        <a:p>
          <a:endParaRPr lang="en-GB"/>
        </a:p>
      </dgm:t>
    </dgm:pt>
    <dgm:pt modelId="{B6210C15-36C4-C247-8AC4-774A7B7E94B9}">
      <dgm:prSet phldrT="[Text]"/>
      <dgm:spPr/>
      <dgm:t>
        <a:bodyPr/>
        <a:lstStyle/>
        <a:p>
          <a:r>
            <a:rPr lang="en-GB" dirty="0"/>
            <a:t>Unstructured </a:t>
          </a:r>
        </a:p>
      </dgm:t>
    </dgm:pt>
    <dgm:pt modelId="{A84A37EC-B9C9-5343-81F3-FA449107CDD2}" type="parTrans" cxnId="{C2F203EE-245E-894D-81BF-47152B9F57F7}">
      <dgm:prSet/>
      <dgm:spPr/>
      <dgm:t>
        <a:bodyPr/>
        <a:lstStyle/>
        <a:p>
          <a:endParaRPr lang="en-GB"/>
        </a:p>
      </dgm:t>
    </dgm:pt>
    <dgm:pt modelId="{540CA90B-01F9-FA48-8EA1-2332E71122F8}" type="sibTrans" cxnId="{C2F203EE-245E-894D-81BF-47152B9F57F7}">
      <dgm:prSet/>
      <dgm:spPr/>
      <dgm:t>
        <a:bodyPr/>
        <a:lstStyle/>
        <a:p>
          <a:endParaRPr lang="en-GB"/>
        </a:p>
      </dgm:t>
    </dgm:pt>
    <dgm:pt modelId="{0387202D-DAC5-B147-B092-E68DA7342F05}">
      <dgm:prSet phldrT="[Text]"/>
      <dgm:spPr/>
      <dgm:t>
        <a:bodyPr/>
        <a:lstStyle/>
        <a:p>
          <a:r>
            <a:rPr lang="en-GB" dirty="0"/>
            <a:t>Imputing </a:t>
          </a:r>
        </a:p>
      </dgm:t>
    </dgm:pt>
    <dgm:pt modelId="{EA859227-A7C8-2249-BF88-18B6278C3946}" type="parTrans" cxnId="{D90A56FB-0F0D-034B-8E11-4C7BFFB81CBD}">
      <dgm:prSet/>
      <dgm:spPr/>
      <dgm:t>
        <a:bodyPr/>
        <a:lstStyle/>
        <a:p>
          <a:endParaRPr lang="en-GB"/>
        </a:p>
      </dgm:t>
    </dgm:pt>
    <dgm:pt modelId="{102F4AA3-CB10-2C4D-8726-3492C3A7BF0F}" type="sibTrans" cxnId="{D90A56FB-0F0D-034B-8E11-4C7BFFB81CBD}">
      <dgm:prSet/>
      <dgm:spPr/>
      <dgm:t>
        <a:bodyPr/>
        <a:lstStyle/>
        <a:p>
          <a:endParaRPr lang="en-GB"/>
        </a:p>
      </dgm:t>
    </dgm:pt>
    <dgm:pt modelId="{472C1FBC-6741-4A4E-8C67-5A4576FF855F}">
      <dgm:prSet phldrT="[Text]"/>
      <dgm:spPr/>
      <dgm:t>
        <a:bodyPr/>
        <a:lstStyle/>
        <a:p>
          <a:r>
            <a:rPr lang="en-GB" dirty="0"/>
            <a:t>Embeddings</a:t>
          </a:r>
        </a:p>
      </dgm:t>
    </dgm:pt>
    <dgm:pt modelId="{A6D3D034-C6B1-3148-A82C-89A171360EF9}" type="parTrans" cxnId="{46715254-301F-3C47-B428-84769BB9C0D1}">
      <dgm:prSet/>
      <dgm:spPr/>
      <dgm:t>
        <a:bodyPr/>
        <a:lstStyle/>
        <a:p>
          <a:endParaRPr lang="en-GB"/>
        </a:p>
      </dgm:t>
    </dgm:pt>
    <dgm:pt modelId="{949C2209-A3C9-6E49-8382-F68648AFE316}" type="sibTrans" cxnId="{46715254-301F-3C47-B428-84769BB9C0D1}">
      <dgm:prSet/>
      <dgm:spPr/>
      <dgm:t>
        <a:bodyPr/>
        <a:lstStyle/>
        <a:p>
          <a:endParaRPr lang="en-GB"/>
        </a:p>
      </dgm:t>
    </dgm:pt>
    <dgm:pt modelId="{74656952-58A4-A44A-87FF-FAC042E5A506}">
      <dgm:prSet phldrT="[Text]" custT="1"/>
      <dgm:spPr/>
      <dgm:t>
        <a:bodyPr/>
        <a:lstStyle/>
        <a:p>
          <a:r>
            <a:rPr lang="en-GB" sz="1400" dirty="0"/>
            <a:t>Standard ML  </a:t>
          </a:r>
        </a:p>
      </dgm:t>
    </dgm:pt>
    <dgm:pt modelId="{0DC7A0A6-CB1F-7E49-BDE5-399044E872CD}" type="parTrans" cxnId="{D62972DE-9401-5541-9811-A21B8C6E92FA}">
      <dgm:prSet/>
      <dgm:spPr/>
      <dgm:t>
        <a:bodyPr/>
        <a:lstStyle/>
        <a:p>
          <a:endParaRPr lang="en-GB"/>
        </a:p>
      </dgm:t>
    </dgm:pt>
    <dgm:pt modelId="{6EACC164-452B-5549-825D-47AC5E261531}" type="sibTrans" cxnId="{D62972DE-9401-5541-9811-A21B8C6E92FA}">
      <dgm:prSet/>
      <dgm:spPr/>
      <dgm:t>
        <a:bodyPr/>
        <a:lstStyle/>
        <a:p>
          <a:endParaRPr lang="en-GB"/>
        </a:p>
      </dgm:t>
    </dgm:pt>
    <dgm:pt modelId="{300A218D-35F2-184D-A57E-D46CB52C1DA1}">
      <dgm:prSet phldrT="[Text]" custT="1"/>
      <dgm:spPr/>
      <dgm:t>
        <a:bodyPr/>
        <a:lstStyle/>
        <a:p>
          <a:r>
            <a:rPr lang="en-GB" sz="1400" dirty="0"/>
            <a:t>Neural Network</a:t>
          </a:r>
        </a:p>
      </dgm:t>
    </dgm:pt>
    <dgm:pt modelId="{8F415B8F-9BA6-A744-93BE-E89A7EB6356F}" type="parTrans" cxnId="{068BCB65-F5BC-3548-A71E-375DE3C38568}">
      <dgm:prSet/>
      <dgm:spPr/>
      <dgm:t>
        <a:bodyPr/>
        <a:lstStyle/>
        <a:p>
          <a:endParaRPr lang="en-GB"/>
        </a:p>
      </dgm:t>
    </dgm:pt>
    <dgm:pt modelId="{5178D365-A41A-4F44-8FED-82F305448EB0}" type="sibTrans" cxnId="{068BCB65-F5BC-3548-A71E-375DE3C38568}">
      <dgm:prSet/>
      <dgm:spPr/>
      <dgm:t>
        <a:bodyPr/>
        <a:lstStyle/>
        <a:p>
          <a:endParaRPr lang="en-GB"/>
        </a:p>
      </dgm:t>
    </dgm:pt>
    <dgm:pt modelId="{B3011C60-E339-B844-988F-D059F0825513}">
      <dgm:prSet phldrT="[Text]"/>
      <dgm:spPr/>
      <dgm:t>
        <a:bodyPr/>
        <a:lstStyle/>
        <a:p>
          <a:r>
            <a:rPr lang="en-GB" dirty="0"/>
            <a:t>Objective </a:t>
          </a:r>
        </a:p>
      </dgm:t>
    </dgm:pt>
    <dgm:pt modelId="{D4ED12F5-62D4-7D4E-8C80-67FFF3F70F05}" type="parTrans" cxnId="{4CBAF782-788D-4740-8395-2A71E3F8AF7C}">
      <dgm:prSet/>
      <dgm:spPr/>
      <dgm:t>
        <a:bodyPr/>
        <a:lstStyle/>
        <a:p>
          <a:endParaRPr lang="en-GB"/>
        </a:p>
      </dgm:t>
    </dgm:pt>
    <dgm:pt modelId="{DB8FC85D-E312-974E-A4E9-36B47304D07A}" type="sibTrans" cxnId="{4CBAF782-788D-4740-8395-2A71E3F8AF7C}">
      <dgm:prSet/>
      <dgm:spPr/>
      <dgm:t>
        <a:bodyPr/>
        <a:lstStyle/>
        <a:p>
          <a:endParaRPr lang="en-GB"/>
        </a:p>
      </dgm:t>
    </dgm:pt>
    <dgm:pt modelId="{8FE8EE8B-6AB0-DE44-96E9-C85F212F33D8}">
      <dgm:prSet phldrT="[Text]" custT="1"/>
      <dgm:spPr/>
      <dgm:t>
        <a:bodyPr/>
        <a:lstStyle/>
        <a:p>
          <a:r>
            <a:rPr lang="en-GB" sz="1200" dirty="0"/>
            <a:t>Problem Definition</a:t>
          </a:r>
        </a:p>
      </dgm:t>
    </dgm:pt>
    <dgm:pt modelId="{FEEE4441-817B-C14E-B63F-6DEBC9FD78D1}" type="parTrans" cxnId="{77C43B23-F3AE-E347-917A-10299A7C1F9F}">
      <dgm:prSet/>
      <dgm:spPr/>
      <dgm:t>
        <a:bodyPr/>
        <a:lstStyle/>
        <a:p>
          <a:endParaRPr lang="en-GB"/>
        </a:p>
      </dgm:t>
    </dgm:pt>
    <dgm:pt modelId="{37EFF71B-8ED0-5048-9F7B-B230A34205B6}" type="sibTrans" cxnId="{77C43B23-F3AE-E347-917A-10299A7C1F9F}">
      <dgm:prSet/>
      <dgm:spPr/>
      <dgm:t>
        <a:bodyPr/>
        <a:lstStyle/>
        <a:p>
          <a:endParaRPr lang="en-GB"/>
        </a:p>
      </dgm:t>
    </dgm:pt>
    <dgm:pt modelId="{A82A3E54-2556-2543-8D95-BA52C8BE099A}">
      <dgm:prSet phldrT="[Text]" custT="1"/>
      <dgm:spPr/>
      <dgm:t>
        <a:bodyPr/>
        <a:lstStyle/>
        <a:p>
          <a:r>
            <a:rPr lang="en-GB" sz="1200" dirty="0"/>
            <a:t>Data Sources</a:t>
          </a:r>
        </a:p>
      </dgm:t>
    </dgm:pt>
    <dgm:pt modelId="{17D4A033-A305-974A-AA96-8BEEEABD9B88}" type="parTrans" cxnId="{D3958919-939C-7546-B720-F56946BD6872}">
      <dgm:prSet/>
      <dgm:spPr/>
      <dgm:t>
        <a:bodyPr/>
        <a:lstStyle/>
        <a:p>
          <a:endParaRPr lang="en-GB"/>
        </a:p>
      </dgm:t>
    </dgm:pt>
    <dgm:pt modelId="{9C1896CB-A31B-A844-9191-87D9E8A38F93}" type="sibTrans" cxnId="{D3958919-939C-7546-B720-F56946BD6872}">
      <dgm:prSet/>
      <dgm:spPr/>
      <dgm:t>
        <a:bodyPr/>
        <a:lstStyle/>
        <a:p>
          <a:endParaRPr lang="en-GB"/>
        </a:p>
      </dgm:t>
    </dgm:pt>
    <dgm:pt modelId="{E7A84C5A-9453-824E-B315-F2C19AD1B5B7}" type="pres">
      <dgm:prSet presAssocID="{81D32F43-3B63-5443-A5AE-F174AA07B81C}" presName="linearFlow" presStyleCnt="0">
        <dgm:presLayoutVars>
          <dgm:dir/>
          <dgm:animLvl val="lvl"/>
          <dgm:resizeHandles val="exact"/>
        </dgm:presLayoutVars>
      </dgm:prSet>
      <dgm:spPr/>
    </dgm:pt>
    <dgm:pt modelId="{7D32993D-A328-0746-921B-89C2F6D81A33}" type="pres">
      <dgm:prSet presAssocID="{B3011C60-E339-B844-988F-D059F0825513}" presName="composite" presStyleCnt="0"/>
      <dgm:spPr/>
    </dgm:pt>
    <dgm:pt modelId="{85652ABE-D624-754E-8B85-49ECD5B48DC0}" type="pres">
      <dgm:prSet presAssocID="{B3011C60-E339-B844-988F-D059F0825513}" presName="parTx" presStyleLbl="node1" presStyleIdx="0" presStyleCnt="5">
        <dgm:presLayoutVars>
          <dgm:chMax val="0"/>
          <dgm:chPref val="0"/>
          <dgm:bulletEnabled val="1"/>
        </dgm:presLayoutVars>
      </dgm:prSet>
      <dgm:spPr/>
    </dgm:pt>
    <dgm:pt modelId="{314762BA-E349-784C-B4B5-DD78F43DB02E}" type="pres">
      <dgm:prSet presAssocID="{B3011C60-E339-B844-988F-D059F0825513}" presName="parSh" presStyleLbl="node1" presStyleIdx="0" presStyleCnt="5"/>
      <dgm:spPr/>
    </dgm:pt>
    <dgm:pt modelId="{C1ECC043-24FE-B04A-9B45-9C7A9FD8BABE}" type="pres">
      <dgm:prSet presAssocID="{B3011C60-E339-B844-988F-D059F0825513}" presName="desTx" presStyleLbl="fgAcc1" presStyleIdx="0" presStyleCnt="5">
        <dgm:presLayoutVars>
          <dgm:bulletEnabled val="1"/>
        </dgm:presLayoutVars>
      </dgm:prSet>
      <dgm:spPr/>
    </dgm:pt>
    <dgm:pt modelId="{EE1334AC-90E9-C141-9F80-2DBA2D053ADE}" type="pres">
      <dgm:prSet presAssocID="{DB8FC85D-E312-974E-A4E9-36B47304D07A}" presName="sibTrans" presStyleLbl="sibTrans2D1" presStyleIdx="0" presStyleCnt="4"/>
      <dgm:spPr/>
    </dgm:pt>
    <dgm:pt modelId="{3CC4B84E-6119-A24D-B68E-31C49ACAAE3D}" type="pres">
      <dgm:prSet presAssocID="{DB8FC85D-E312-974E-A4E9-36B47304D07A}" presName="connTx" presStyleLbl="sibTrans2D1" presStyleIdx="0" presStyleCnt="4"/>
      <dgm:spPr/>
    </dgm:pt>
    <dgm:pt modelId="{FBD8DEA7-303F-814E-ACB5-4CCEF40E7228}" type="pres">
      <dgm:prSet presAssocID="{5535CD03-C09E-DF49-A49E-5D73C039A4E8}" presName="composite" presStyleCnt="0"/>
      <dgm:spPr/>
    </dgm:pt>
    <dgm:pt modelId="{32389B60-8076-334D-8089-4CF7C9E3CFD0}" type="pres">
      <dgm:prSet presAssocID="{5535CD03-C09E-DF49-A49E-5D73C039A4E8}" presName="parTx" presStyleLbl="node1" presStyleIdx="0" presStyleCnt="5">
        <dgm:presLayoutVars>
          <dgm:chMax val="0"/>
          <dgm:chPref val="0"/>
          <dgm:bulletEnabled val="1"/>
        </dgm:presLayoutVars>
      </dgm:prSet>
      <dgm:spPr/>
    </dgm:pt>
    <dgm:pt modelId="{6715454E-FD22-C048-93E0-8FA6E9E41854}" type="pres">
      <dgm:prSet presAssocID="{5535CD03-C09E-DF49-A49E-5D73C039A4E8}" presName="parSh" presStyleLbl="node1" presStyleIdx="1" presStyleCnt="5"/>
      <dgm:spPr/>
    </dgm:pt>
    <dgm:pt modelId="{84E3F137-6140-2749-A352-F3929525C73E}" type="pres">
      <dgm:prSet presAssocID="{5535CD03-C09E-DF49-A49E-5D73C039A4E8}" presName="desTx" presStyleLbl="fgAcc1" presStyleIdx="1" presStyleCnt="5">
        <dgm:presLayoutVars>
          <dgm:bulletEnabled val="1"/>
        </dgm:presLayoutVars>
      </dgm:prSet>
      <dgm:spPr/>
    </dgm:pt>
    <dgm:pt modelId="{935EB766-398E-0E4B-AA56-6645AF427BB4}" type="pres">
      <dgm:prSet presAssocID="{DD5B0183-3B59-B540-95A8-42B72932EDF4}" presName="sibTrans" presStyleLbl="sibTrans2D1" presStyleIdx="1" presStyleCnt="4"/>
      <dgm:spPr/>
    </dgm:pt>
    <dgm:pt modelId="{EA47273F-21A0-8740-84BC-5EED06D2312D}" type="pres">
      <dgm:prSet presAssocID="{DD5B0183-3B59-B540-95A8-42B72932EDF4}" presName="connTx" presStyleLbl="sibTrans2D1" presStyleIdx="1" presStyleCnt="4"/>
      <dgm:spPr/>
    </dgm:pt>
    <dgm:pt modelId="{9C79A0A6-6F0D-D745-92A4-06B64E8F0E7F}" type="pres">
      <dgm:prSet presAssocID="{0FE75E8F-9B19-5742-916E-BC23AB71BB66}" presName="composite" presStyleCnt="0"/>
      <dgm:spPr/>
    </dgm:pt>
    <dgm:pt modelId="{A81B1484-A261-264E-9154-D7C212B44741}" type="pres">
      <dgm:prSet presAssocID="{0FE75E8F-9B19-5742-916E-BC23AB71BB66}" presName="parTx" presStyleLbl="node1" presStyleIdx="1" presStyleCnt="5">
        <dgm:presLayoutVars>
          <dgm:chMax val="0"/>
          <dgm:chPref val="0"/>
          <dgm:bulletEnabled val="1"/>
        </dgm:presLayoutVars>
      </dgm:prSet>
      <dgm:spPr/>
    </dgm:pt>
    <dgm:pt modelId="{D3CF6112-1B63-1C46-B717-C4B7E34B8894}" type="pres">
      <dgm:prSet presAssocID="{0FE75E8F-9B19-5742-916E-BC23AB71BB66}" presName="parSh" presStyleLbl="node1" presStyleIdx="2" presStyleCnt="5"/>
      <dgm:spPr/>
    </dgm:pt>
    <dgm:pt modelId="{DFA84513-474B-834D-B556-96880B102C7A}" type="pres">
      <dgm:prSet presAssocID="{0FE75E8F-9B19-5742-916E-BC23AB71BB66}" presName="desTx" presStyleLbl="fgAcc1" presStyleIdx="2" presStyleCnt="5">
        <dgm:presLayoutVars>
          <dgm:bulletEnabled val="1"/>
        </dgm:presLayoutVars>
      </dgm:prSet>
      <dgm:spPr/>
    </dgm:pt>
    <dgm:pt modelId="{FA200A4A-9FD5-1149-8216-A5D40760A895}" type="pres">
      <dgm:prSet presAssocID="{9B3F0495-4DD2-3D43-B63B-4D84F0C9FDF5}" presName="sibTrans" presStyleLbl="sibTrans2D1" presStyleIdx="2" presStyleCnt="4"/>
      <dgm:spPr/>
    </dgm:pt>
    <dgm:pt modelId="{834CA308-3CDE-C64D-B3ED-85CF784651BE}" type="pres">
      <dgm:prSet presAssocID="{9B3F0495-4DD2-3D43-B63B-4D84F0C9FDF5}" presName="connTx" presStyleLbl="sibTrans2D1" presStyleIdx="2" presStyleCnt="4"/>
      <dgm:spPr/>
    </dgm:pt>
    <dgm:pt modelId="{6CC5C8DE-8A08-0143-92F9-C6023099FCAB}" type="pres">
      <dgm:prSet presAssocID="{F7678652-4C98-CB41-B2D7-174519EB2BC8}" presName="composite" presStyleCnt="0"/>
      <dgm:spPr/>
    </dgm:pt>
    <dgm:pt modelId="{6442B0B7-5AE0-F34B-A5C3-4FE36B81377B}" type="pres">
      <dgm:prSet presAssocID="{F7678652-4C98-CB41-B2D7-174519EB2BC8}" presName="parTx" presStyleLbl="node1" presStyleIdx="2" presStyleCnt="5">
        <dgm:presLayoutVars>
          <dgm:chMax val="0"/>
          <dgm:chPref val="0"/>
          <dgm:bulletEnabled val="1"/>
        </dgm:presLayoutVars>
      </dgm:prSet>
      <dgm:spPr/>
    </dgm:pt>
    <dgm:pt modelId="{BFB241BC-F5BD-F949-B0D0-3A037B628CB0}" type="pres">
      <dgm:prSet presAssocID="{F7678652-4C98-CB41-B2D7-174519EB2BC8}" presName="parSh" presStyleLbl="node1" presStyleIdx="3" presStyleCnt="5"/>
      <dgm:spPr/>
    </dgm:pt>
    <dgm:pt modelId="{D8F96921-DECF-8B41-B9B4-A4D6B7F516A3}" type="pres">
      <dgm:prSet presAssocID="{F7678652-4C98-CB41-B2D7-174519EB2BC8}" presName="desTx" presStyleLbl="fgAcc1" presStyleIdx="3" presStyleCnt="5">
        <dgm:presLayoutVars>
          <dgm:bulletEnabled val="1"/>
        </dgm:presLayoutVars>
      </dgm:prSet>
      <dgm:spPr/>
    </dgm:pt>
    <dgm:pt modelId="{8CD5F6F1-69BC-7D41-9A49-4A7A17F0C301}" type="pres">
      <dgm:prSet presAssocID="{977152A2-10E5-B44E-90C2-5F157F584810}" presName="sibTrans" presStyleLbl="sibTrans2D1" presStyleIdx="3" presStyleCnt="4"/>
      <dgm:spPr/>
    </dgm:pt>
    <dgm:pt modelId="{7D0A3A21-9CF1-0540-97EC-12968ADFCC8F}" type="pres">
      <dgm:prSet presAssocID="{977152A2-10E5-B44E-90C2-5F157F584810}" presName="connTx" presStyleLbl="sibTrans2D1" presStyleIdx="3" presStyleCnt="4"/>
      <dgm:spPr/>
    </dgm:pt>
    <dgm:pt modelId="{22792953-DE47-0B48-95BE-B1E3AF82348C}" type="pres">
      <dgm:prSet presAssocID="{2EE2D34D-756A-A74D-993C-84A4D61CA0F1}" presName="composite" presStyleCnt="0"/>
      <dgm:spPr/>
    </dgm:pt>
    <dgm:pt modelId="{08407ED9-B992-F944-8356-77B2739628B8}" type="pres">
      <dgm:prSet presAssocID="{2EE2D34D-756A-A74D-993C-84A4D61CA0F1}" presName="parTx" presStyleLbl="node1" presStyleIdx="3" presStyleCnt="5">
        <dgm:presLayoutVars>
          <dgm:chMax val="0"/>
          <dgm:chPref val="0"/>
          <dgm:bulletEnabled val="1"/>
        </dgm:presLayoutVars>
      </dgm:prSet>
      <dgm:spPr/>
    </dgm:pt>
    <dgm:pt modelId="{96A40E2C-7EE1-3F41-813C-21EA130900BD}" type="pres">
      <dgm:prSet presAssocID="{2EE2D34D-756A-A74D-993C-84A4D61CA0F1}" presName="parSh" presStyleLbl="node1" presStyleIdx="4" presStyleCnt="5"/>
      <dgm:spPr/>
    </dgm:pt>
    <dgm:pt modelId="{13EBD734-7489-0A46-ADA5-B55D6483F99E}" type="pres">
      <dgm:prSet presAssocID="{2EE2D34D-756A-A74D-993C-84A4D61CA0F1}" presName="desTx" presStyleLbl="fgAcc1" presStyleIdx="4" presStyleCnt="5">
        <dgm:presLayoutVars>
          <dgm:bulletEnabled val="1"/>
        </dgm:presLayoutVars>
      </dgm:prSet>
      <dgm:spPr/>
    </dgm:pt>
  </dgm:ptLst>
  <dgm:cxnLst>
    <dgm:cxn modelId="{90C62E03-8822-8F40-83CB-D92988D98554}" type="presOf" srcId="{977152A2-10E5-B44E-90C2-5F157F584810}" destId="{7D0A3A21-9CF1-0540-97EC-12968ADFCC8F}" srcOrd="1" destOrd="0" presId="urn:microsoft.com/office/officeart/2005/8/layout/process3"/>
    <dgm:cxn modelId="{D3958919-939C-7546-B720-F56946BD6872}" srcId="{B3011C60-E339-B844-988F-D059F0825513}" destId="{A82A3E54-2556-2543-8D95-BA52C8BE099A}" srcOrd="1" destOrd="0" parTransId="{17D4A033-A305-974A-AA96-8BEEEABD9B88}" sibTransId="{9C1896CB-A31B-A844-9191-87D9E8A38F93}"/>
    <dgm:cxn modelId="{93F4E91A-79A5-4F4B-AD48-BCDCE6C3D36A}" type="presOf" srcId="{977152A2-10E5-B44E-90C2-5F157F584810}" destId="{8CD5F6F1-69BC-7D41-9A49-4A7A17F0C301}" srcOrd="0" destOrd="0" presId="urn:microsoft.com/office/officeart/2005/8/layout/process3"/>
    <dgm:cxn modelId="{77C43B23-F3AE-E347-917A-10299A7C1F9F}" srcId="{B3011C60-E339-B844-988F-D059F0825513}" destId="{8FE8EE8B-6AB0-DE44-96E9-C85F212F33D8}" srcOrd="0" destOrd="0" parTransId="{FEEE4441-817B-C14E-B63F-6DEBC9FD78D1}" sibTransId="{37EFF71B-8ED0-5048-9F7B-B230A34205B6}"/>
    <dgm:cxn modelId="{A21EEB24-D064-9640-A3CC-CCD4B373D1F4}" srcId="{81D32F43-3B63-5443-A5AE-F174AA07B81C}" destId="{5535CD03-C09E-DF49-A49E-5D73C039A4E8}" srcOrd="1" destOrd="0" parTransId="{73A329AE-3F12-FE4B-9DCB-1940E6ED6908}" sibTransId="{DD5B0183-3B59-B540-95A8-42B72932EDF4}"/>
    <dgm:cxn modelId="{62983F36-379E-9249-9FAE-607ECAFF421F}" type="presOf" srcId="{0FE75E8F-9B19-5742-916E-BC23AB71BB66}" destId="{A81B1484-A261-264E-9154-D7C212B44741}" srcOrd="0" destOrd="0" presId="urn:microsoft.com/office/officeart/2005/8/layout/process3"/>
    <dgm:cxn modelId="{F57B7538-F5EE-6B4A-A030-28F3F6501564}" type="presOf" srcId="{8FE8EE8B-6AB0-DE44-96E9-C85F212F33D8}" destId="{C1ECC043-24FE-B04A-9B45-9C7A9FD8BABE}" srcOrd="0" destOrd="0" presId="urn:microsoft.com/office/officeart/2005/8/layout/process3"/>
    <dgm:cxn modelId="{B55FE13B-CEC0-BF4D-9BBE-EE5BBF77909E}" type="presOf" srcId="{300A218D-35F2-184D-A57E-D46CB52C1DA1}" destId="{13EBD734-7489-0A46-ADA5-B55D6483F99E}" srcOrd="0" destOrd="1" presId="urn:microsoft.com/office/officeart/2005/8/layout/process3"/>
    <dgm:cxn modelId="{FE926F3C-5E39-F54D-B25A-75A5013B0431}" type="presOf" srcId="{F7678652-4C98-CB41-B2D7-174519EB2BC8}" destId="{6442B0B7-5AE0-F34B-A5C3-4FE36B81377B}" srcOrd="0" destOrd="0" presId="urn:microsoft.com/office/officeart/2005/8/layout/process3"/>
    <dgm:cxn modelId="{46715254-301F-3C47-B428-84769BB9C0D1}" srcId="{F7678652-4C98-CB41-B2D7-174519EB2BC8}" destId="{472C1FBC-6741-4A4E-8C67-5A4576FF855F}" srcOrd="1" destOrd="0" parTransId="{A6D3D034-C6B1-3148-A82C-89A171360EF9}" sibTransId="{949C2209-A3C9-6E49-8382-F68648AFE316}"/>
    <dgm:cxn modelId="{BCD8A05F-A231-754D-91D2-A1D1905B836F}" srcId="{0FE75E8F-9B19-5742-916E-BC23AB71BB66}" destId="{F19A27CC-3799-CC4A-AC0F-79F959C4E14F}" srcOrd="0" destOrd="0" parTransId="{1C26BFEC-B5D5-2E48-9C8E-60DA62EBF16C}" sibTransId="{CC8F2C0D-C824-AB4A-9378-DBAA3B014327}"/>
    <dgm:cxn modelId="{65B26662-4BFC-F54B-B0A4-428281502BF8}" type="presOf" srcId="{9B3F0495-4DD2-3D43-B63B-4D84F0C9FDF5}" destId="{FA200A4A-9FD5-1149-8216-A5D40760A895}" srcOrd="0" destOrd="0" presId="urn:microsoft.com/office/officeart/2005/8/layout/process3"/>
    <dgm:cxn modelId="{F2543864-10FD-B64B-A135-57D13DBFE791}" type="presOf" srcId="{58107461-3AE5-0A40-9654-BF782F6D1C20}" destId="{84E3F137-6140-2749-A352-F3929525C73E}" srcOrd="0" destOrd="0" presId="urn:microsoft.com/office/officeart/2005/8/layout/process3"/>
    <dgm:cxn modelId="{068BCB65-F5BC-3548-A71E-375DE3C38568}" srcId="{2EE2D34D-756A-A74D-993C-84A4D61CA0F1}" destId="{300A218D-35F2-184D-A57E-D46CB52C1DA1}" srcOrd="1" destOrd="0" parTransId="{8F415B8F-9BA6-A744-93BE-E89A7EB6356F}" sibTransId="{5178D365-A41A-4F44-8FED-82F305448EB0}"/>
    <dgm:cxn modelId="{E898B46F-0359-6249-A125-9176891525C1}" type="presOf" srcId="{DD5B0183-3B59-B540-95A8-42B72932EDF4}" destId="{EA47273F-21A0-8740-84BC-5EED06D2312D}" srcOrd="1" destOrd="0" presId="urn:microsoft.com/office/officeart/2005/8/layout/process3"/>
    <dgm:cxn modelId="{6E5D9676-F1BE-7547-8957-CA0AC8F0448C}" type="presOf" srcId="{81D32F43-3B63-5443-A5AE-F174AA07B81C}" destId="{E7A84C5A-9453-824E-B315-F2C19AD1B5B7}" srcOrd="0" destOrd="0" presId="urn:microsoft.com/office/officeart/2005/8/layout/process3"/>
    <dgm:cxn modelId="{B0D6BE77-7F92-BA4B-B2A6-ED2B9594EBEE}" type="presOf" srcId="{472C1FBC-6741-4A4E-8C67-5A4576FF855F}" destId="{D8F96921-DECF-8B41-B9B4-A4D6B7F516A3}" srcOrd="0" destOrd="1" presId="urn:microsoft.com/office/officeart/2005/8/layout/process3"/>
    <dgm:cxn modelId="{4CBAF782-788D-4740-8395-2A71E3F8AF7C}" srcId="{81D32F43-3B63-5443-A5AE-F174AA07B81C}" destId="{B3011C60-E339-B844-988F-D059F0825513}" srcOrd="0" destOrd="0" parTransId="{D4ED12F5-62D4-7D4E-8C80-67FFF3F70F05}" sibTransId="{DB8FC85D-E312-974E-A4E9-36B47304D07A}"/>
    <dgm:cxn modelId="{B9C9F286-C0CC-D844-870C-67B58EC997E8}" type="presOf" srcId="{DD5B0183-3B59-B540-95A8-42B72932EDF4}" destId="{935EB766-398E-0E4B-AA56-6645AF427BB4}" srcOrd="0" destOrd="0" presId="urn:microsoft.com/office/officeart/2005/8/layout/process3"/>
    <dgm:cxn modelId="{56981987-7A6D-E44E-967A-222814F9D587}" type="presOf" srcId="{F7678652-4C98-CB41-B2D7-174519EB2BC8}" destId="{BFB241BC-F5BD-F949-B0D0-3A037B628CB0}" srcOrd="1" destOrd="0" presId="urn:microsoft.com/office/officeart/2005/8/layout/process3"/>
    <dgm:cxn modelId="{CAD94790-389B-3D4C-AA4A-B5DB10720143}" srcId="{F7678652-4C98-CB41-B2D7-174519EB2BC8}" destId="{9BE93631-DF64-B740-985F-71C0EC9413B4}" srcOrd="0" destOrd="0" parTransId="{86BB39A7-4316-A448-A050-DCB0AB648EF1}" sibTransId="{4364D5F3-AE5A-1740-91E3-C832BDE88229}"/>
    <dgm:cxn modelId="{FABB9994-5158-0E47-93AD-8DA6A9A056A1}" type="presOf" srcId="{5535CD03-C09E-DF49-A49E-5D73C039A4E8}" destId="{6715454E-FD22-C048-93E0-8FA6E9E41854}" srcOrd="1" destOrd="0" presId="urn:microsoft.com/office/officeart/2005/8/layout/process3"/>
    <dgm:cxn modelId="{3F1EFE96-D9FC-9543-A886-E3D90BA6A7FD}" srcId="{5535CD03-C09E-DF49-A49E-5D73C039A4E8}" destId="{58107461-3AE5-0A40-9654-BF782F6D1C20}" srcOrd="0" destOrd="0" parTransId="{6339EF45-6F22-9844-AF4E-5CCFA85022FC}" sibTransId="{E7583051-7727-AF48-BE4F-998BC5D273E8}"/>
    <dgm:cxn modelId="{ADDD5598-65C4-E940-9778-11189B661107}" type="presOf" srcId="{2EE2D34D-756A-A74D-993C-84A4D61CA0F1}" destId="{08407ED9-B992-F944-8356-77B2739628B8}" srcOrd="0" destOrd="0" presId="urn:microsoft.com/office/officeart/2005/8/layout/process3"/>
    <dgm:cxn modelId="{E135CD9C-068C-3441-B3D9-1C7A7F3315B8}" type="presOf" srcId="{DB8FC85D-E312-974E-A4E9-36B47304D07A}" destId="{3CC4B84E-6119-A24D-B68E-31C49ACAAE3D}" srcOrd="1" destOrd="0" presId="urn:microsoft.com/office/officeart/2005/8/layout/process3"/>
    <dgm:cxn modelId="{CB70FA9C-EDB5-4047-897F-59FB1CE9F6E3}" srcId="{81D32F43-3B63-5443-A5AE-F174AA07B81C}" destId="{F7678652-4C98-CB41-B2D7-174519EB2BC8}" srcOrd="3" destOrd="0" parTransId="{7FDE5729-48F4-3344-9191-4974ACD0D624}" sibTransId="{977152A2-10E5-B44E-90C2-5F157F584810}"/>
    <dgm:cxn modelId="{22C98FA1-DE96-2D4F-97CB-454C8334B15F}" type="presOf" srcId="{5535CD03-C09E-DF49-A49E-5D73C039A4E8}" destId="{32389B60-8076-334D-8089-4CF7C9E3CFD0}" srcOrd="0" destOrd="0" presId="urn:microsoft.com/office/officeart/2005/8/layout/process3"/>
    <dgm:cxn modelId="{588FFBA5-0829-FE49-B2C3-AABE5A4E96AF}" type="presOf" srcId="{9B3F0495-4DD2-3D43-B63B-4D84F0C9FDF5}" destId="{834CA308-3CDE-C64D-B3ED-85CF784651BE}" srcOrd="1" destOrd="0" presId="urn:microsoft.com/office/officeart/2005/8/layout/process3"/>
    <dgm:cxn modelId="{DF3241A9-E0EF-A54C-A059-5FCEFDEC7582}" type="presOf" srcId="{9BE93631-DF64-B740-985F-71C0EC9413B4}" destId="{D8F96921-DECF-8B41-B9B4-A4D6B7F516A3}" srcOrd="0" destOrd="0" presId="urn:microsoft.com/office/officeart/2005/8/layout/process3"/>
    <dgm:cxn modelId="{7291F5AA-8E81-9B47-9737-7A717582AD4F}" type="presOf" srcId="{B3011C60-E339-B844-988F-D059F0825513}" destId="{314762BA-E349-784C-B4B5-DD78F43DB02E}" srcOrd="1" destOrd="0" presId="urn:microsoft.com/office/officeart/2005/8/layout/process3"/>
    <dgm:cxn modelId="{0E4270AB-E213-154D-9DE6-521CC07E8A8F}" type="presOf" srcId="{B6210C15-36C4-C247-8AC4-774A7B7E94B9}" destId="{84E3F137-6140-2749-A352-F3929525C73E}" srcOrd="0" destOrd="1" presId="urn:microsoft.com/office/officeart/2005/8/layout/process3"/>
    <dgm:cxn modelId="{9F29ABB8-6A7B-B649-9736-1A3C21C653C9}" type="presOf" srcId="{B3011C60-E339-B844-988F-D059F0825513}" destId="{85652ABE-D624-754E-8B85-49ECD5B48DC0}" srcOrd="0" destOrd="0" presId="urn:microsoft.com/office/officeart/2005/8/layout/process3"/>
    <dgm:cxn modelId="{7E7A5BBE-2A3E-654A-A43D-B5D2E4ECECD4}" type="presOf" srcId="{DB8FC85D-E312-974E-A4E9-36B47304D07A}" destId="{EE1334AC-90E9-C141-9F80-2DBA2D053ADE}" srcOrd="0" destOrd="0" presId="urn:microsoft.com/office/officeart/2005/8/layout/process3"/>
    <dgm:cxn modelId="{91CAA2BF-B922-C845-8C9F-B6D53A58249E}" type="presOf" srcId="{74656952-58A4-A44A-87FF-FAC042E5A506}" destId="{13EBD734-7489-0A46-ADA5-B55D6483F99E}" srcOrd="0" destOrd="0" presId="urn:microsoft.com/office/officeart/2005/8/layout/process3"/>
    <dgm:cxn modelId="{F70F81C7-0ABB-2942-8F18-D5B641B51098}" srcId="{81D32F43-3B63-5443-A5AE-F174AA07B81C}" destId="{2EE2D34D-756A-A74D-993C-84A4D61CA0F1}" srcOrd="4" destOrd="0" parTransId="{693F2254-55A6-9642-B69B-1A57012222E3}" sibTransId="{D92F2DF2-9774-3E4E-9A98-4885EC0D2FAC}"/>
    <dgm:cxn modelId="{147042D0-F1CA-9B45-BFB0-CDEEF87FF360}" srcId="{81D32F43-3B63-5443-A5AE-F174AA07B81C}" destId="{0FE75E8F-9B19-5742-916E-BC23AB71BB66}" srcOrd="2" destOrd="0" parTransId="{9B835C4D-D3EA-2E4A-834B-EEB5275CFF00}" sibTransId="{9B3F0495-4DD2-3D43-B63B-4D84F0C9FDF5}"/>
    <dgm:cxn modelId="{94E2F5DB-720C-CF4C-882B-78D376143E73}" type="presOf" srcId="{2EE2D34D-756A-A74D-993C-84A4D61CA0F1}" destId="{96A40E2C-7EE1-3F41-813C-21EA130900BD}" srcOrd="1" destOrd="0" presId="urn:microsoft.com/office/officeart/2005/8/layout/process3"/>
    <dgm:cxn modelId="{D62972DE-9401-5541-9811-A21B8C6E92FA}" srcId="{2EE2D34D-756A-A74D-993C-84A4D61CA0F1}" destId="{74656952-58A4-A44A-87FF-FAC042E5A506}" srcOrd="0" destOrd="0" parTransId="{0DC7A0A6-CB1F-7E49-BDE5-399044E872CD}" sibTransId="{6EACC164-452B-5549-825D-47AC5E261531}"/>
    <dgm:cxn modelId="{07B2B2E3-19D6-B746-992E-DB3968EF9DC9}" type="presOf" srcId="{A82A3E54-2556-2543-8D95-BA52C8BE099A}" destId="{C1ECC043-24FE-B04A-9B45-9C7A9FD8BABE}" srcOrd="0" destOrd="1" presId="urn:microsoft.com/office/officeart/2005/8/layout/process3"/>
    <dgm:cxn modelId="{3BD186E9-D8F5-5D47-83CC-1BB3845BB54D}" type="presOf" srcId="{0FE75E8F-9B19-5742-916E-BC23AB71BB66}" destId="{D3CF6112-1B63-1C46-B717-C4B7E34B8894}" srcOrd="1" destOrd="0" presId="urn:microsoft.com/office/officeart/2005/8/layout/process3"/>
    <dgm:cxn modelId="{4315CDEB-352B-3645-8366-6F76C14ADF7F}" type="presOf" srcId="{0387202D-DAC5-B147-B092-E68DA7342F05}" destId="{DFA84513-474B-834D-B556-96880B102C7A}" srcOrd="0" destOrd="1" presId="urn:microsoft.com/office/officeart/2005/8/layout/process3"/>
    <dgm:cxn modelId="{C2F203EE-245E-894D-81BF-47152B9F57F7}" srcId="{5535CD03-C09E-DF49-A49E-5D73C039A4E8}" destId="{B6210C15-36C4-C247-8AC4-774A7B7E94B9}" srcOrd="1" destOrd="0" parTransId="{A84A37EC-B9C9-5343-81F3-FA449107CDD2}" sibTransId="{540CA90B-01F9-FA48-8EA1-2332E71122F8}"/>
    <dgm:cxn modelId="{D90A56FB-0F0D-034B-8E11-4C7BFFB81CBD}" srcId="{0FE75E8F-9B19-5742-916E-BC23AB71BB66}" destId="{0387202D-DAC5-B147-B092-E68DA7342F05}" srcOrd="1" destOrd="0" parTransId="{EA859227-A7C8-2249-BF88-18B6278C3946}" sibTransId="{102F4AA3-CB10-2C4D-8726-3492C3A7BF0F}"/>
    <dgm:cxn modelId="{4DECBDFC-AD74-D84C-8198-DED697E94425}" type="presOf" srcId="{F19A27CC-3799-CC4A-AC0F-79F959C4E14F}" destId="{DFA84513-474B-834D-B556-96880B102C7A}" srcOrd="0" destOrd="0" presId="urn:microsoft.com/office/officeart/2005/8/layout/process3"/>
    <dgm:cxn modelId="{42AB4B4E-5432-654B-93CF-49A3D0A8741B}" type="presParOf" srcId="{E7A84C5A-9453-824E-B315-F2C19AD1B5B7}" destId="{7D32993D-A328-0746-921B-89C2F6D81A33}" srcOrd="0" destOrd="0" presId="urn:microsoft.com/office/officeart/2005/8/layout/process3"/>
    <dgm:cxn modelId="{8BB2FE0C-A8FD-C943-8522-7E3E1F7335F1}" type="presParOf" srcId="{7D32993D-A328-0746-921B-89C2F6D81A33}" destId="{85652ABE-D624-754E-8B85-49ECD5B48DC0}" srcOrd="0" destOrd="0" presId="urn:microsoft.com/office/officeart/2005/8/layout/process3"/>
    <dgm:cxn modelId="{EC9B322F-9FF3-514F-83B8-93914748E4B6}" type="presParOf" srcId="{7D32993D-A328-0746-921B-89C2F6D81A33}" destId="{314762BA-E349-784C-B4B5-DD78F43DB02E}" srcOrd="1" destOrd="0" presId="urn:microsoft.com/office/officeart/2005/8/layout/process3"/>
    <dgm:cxn modelId="{6C682E4E-DC71-E540-A5D5-2EB711631FF5}" type="presParOf" srcId="{7D32993D-A328-0746-921B-89C2F6D81A33}" destId="{C1ECC043-24FE-B04A-9B45-9C7A9FD8BABE}" srcOrd="2" destOrd="0" presId="urn:microsoft.com/office/officeart/2005/8/layout/process3"/>
    <dgm:cxn modelId="{F6FDAC44-630C-CE4C-A012-6635A3AECB69}" type="presParOf" srcId="{E7A84C5A-9453-824E-B315-F2C19AD1B5B7}" destId="{EE1334AC-90E9-C141-9F80-2DBA2D053ADE}" srcOrd="1" destOrd="0" presId="urn:microsoft.com/office/officeart/2005/8/layout/process3"/>
    <dgm:cxn modelId="{6A470730-F5CA-E94A-AF01-91F10F16778F}" type="presParOf" srcId="{EE1334AC-90E9-C141-9F80-2DBA2D053ADE}" destId="{3CC4B84E-6119-A24D-B68E-31C49ACAAE3D}" srcOrd="0" destOrd="0" presId="urn:microsoft.com/office/officeart/2005/8/layout/process3"/>
    <dgm:cxn modelId="{44011000-00E8-1C4A-97E7-502EA2D96DF8}" type="presParOf" srcId="{E7A84C5A-9453-824E-B315-F2C19AD1B5B7}" destId="{FBD8DEA7-303F-814E-ACB5-4CCEF40E7228}" srcOrd="2" destOrd="0" presId="urn:microsoft.com/office/officeart/2005/8/layout/process3"/>
    <dgm:cxn modelId="{FBD77948-72CF-DE48-9C0D-D3994B2BA285}" type="presParOf" srcId="{FBD8DEA7-303F-814E-ACB5-4CCEF40E7228}" destId="{32389B60-8076-334D-8089-4CF7C9E3CFD0}" srcOrd="0" destOrd="0" presId="urn:microsoft.com/office/officeart/2005/8/layout/process3"/>
    <dgm:cxn modelId="{FCEC5D39-00A5-5B4D-845F-4314D5BA3210}" type="presParOf" srcId="{FBD8DEA7-303F-814E-ACB5-4CCEF40E7228}" destId="{6715454E-FD22-C048-93E0-8FA6E9E41854}" srcOrd="1" destOrd="0" presId="urn:microsoft.com/office/officeart/2005/8/layout/process3"/>
    <dgm:cxn modelId="{35736CBD-EC98-074A-A873-C4D555EAF00E}" type="presParOf" srcId="{FBD8DEA7-303F-814E-ACB5-4CCEF40E7228}" destId="{84E3F137-6140-2749-A352-F3929525C73E}" srcOrd="2" destOrd="0" presId="urn:microsoft.com/office/officeart/2005/8/layout/process3"/>
    <dgm:cxn modelId="{385496D5-6D9E-4642-994D-DB7B5BFE6085}" type="presParOf" srcId="{E7A84C5A-9453-824E-B315-F2C19AD1B5B7}" destId="{935EB766-398E-0E4B-AA56-6645AF427BB4}" srcOrd="3" destOrd="0" presId="urn:microsoft.com/office/officeart/2005/8/layout/process3"/>
    <dgm:cxn modelId="{D76EFC67-8E1C-574A-8750-0EDE94F3316A}" type="presParOf" srcId="{935EB766-398E-0E4B-AA56-6645AF427BB4}" destId="{EA47273F-21A0-8740-84BC-5EED06D2312D}" srcOrd="0" destOrd="0" presId="urn:microsoft.com/office/officeart/2005/8/layout/process3"/>
    <dgm:cxn modelId="{40F39820-4FF4-B442-B790-16DD714551DE}" type="presParOf" srcId="{E7A84C5A-9453-824E-B315-F2C19AD1B5B7}" destId="{9C79A0A6-6F0D-D745-92A4-06B64E8F0E7F}" srcOrd="4" destOrd="0" presId="urn:microsoft.com/office/officeart/2005/8/layout/process3"/>
    <dgm:cxn modelId="{5E545B76-053C-1944-A61B-3D7506EB19B8}" type="presParOf" srcId="{9C79A0A6-6F0D-D745-92A4-06B64E8F0E7F}" destId="{A81B1484-A261-264E-9154-D7C212B44741}" srcOrd="0" destOrd="0" presId="urn:microsoft.com/office/officeart/2005/8/layout/process3"/>
    <dgm:cxn modelId="{CC95FCD0-B893-0644-86AC-A8D1E205138C}" type="presParOf" srcId="{9C79A0A6-6F0D-D745-92A4-06B64E8F0E7F}" destId="{D3CF6112-1B63-1C46-B717-C4B7E34B8894}" srcOrd="1" destOrd="0" presId="urn:microsoft.com/office/officeart/2005/8/layout/process3"/>
    <dgm:cxn modelId="{63860766-72B7-A54B-8691-77441A5CD7E4}" type="presParOf" srcId="{9C79A0A6-6F0D-D745-92A4-06B64E8F0E7F}" destId="{DFA84513-474B-834D-B556-96880B102C7A}" srcOrd="2" destOrd="0" presId="urn:microsoft.com/office/officeart/2005/8/layout/process3"/>
    <dgm:cxn modelId="{17740E1E-1298-6C4C-8591-471F69102179}" type="presParOf" srcId="{E7A84C5A-9453-824E-B315-F2C19AD1B5B7}" destId="{FA200A4A-9FD5-1149-8216-A5D40760A895}" srcOrd="5" destOrd="0" presId="urn:microsoft.com/office/officeart/2005/8/layout/process3"/>
    <dgm:cxn modelId="{FD22A958-86E4-3843-8491-1A3BA0647BB2}" type="presParOf" srcId="{FA200A4A-9FD5-1149-8216-A5D40760A895}" destId="{834CA308-3CDE-C64D-B3ED-85CF784651BE}" srcOrd="0" destOrd="0" presId="urn:microsoft.com/office/officeart/2005/8/layout/process3"/>
    <dgm:cxn modelId="{DAEF9A88-7431-8B48-9F54-4FC32F7D7893}" type="presParOf" srcId="{E7A84C5A-9453-824E-B315-F2C19AD1B5B7}" destId="{6CC5C8DE-8A08-0143-92F9-C6023099FCAB}" srcOrd="6" destOrd="0" presId="urn:microsoft.com/office/officeart/2005/8/layout/process3"/>
    <dgm:cxn modelId="{CA3ECFDC-72BC-D642-8985-4FFEA322CCCA}" type="presParOf" srcId="{6CC5C8DE-8A08-0143-92F9-C6023099FCAB}" destId="{6442B0B7-5AE0-F34B-A5C3-4FE36B81377B}" srcOrd="0" destOrd="0" presId="urn:microsoft.com/office/officeart/2005/8/layout/process3"/>
    <dgm:cxn modelId="{8F1A3CC6-F9CC-FD42-AFF8-3949D5F1188E}" type="presParOf" srcId="{6CC5C8DE-8A08-0143-92F9-C6023099FCAB}" destId="{BFB241BC-F5BD-F949-B0D0-3A037B628CB0}" srcOrd="1" destOrd="0" presId="urn:microsoft.com/office/officeart/2005/8/layout/process3"/>
    <dgm:cxn modelId="{DEC2E7D2-9EDF-7940-8364-D8D350F1EA1E}" type="presParOf" srcId="{6CC5C8DE-8A08-0143-92F9-C6023099FCAB}" destId="{D8F96921-DECF-8B41-B9B4-A4D6B7F516A3}" srcOrd="2" destOrd="0" presId="urn:microsoft.com/office/officeart/2005/8/layout/process3"/>
    <dgm:cxn modelId="{6D9079B6-72EE-7E45-B12E-CD51ABC36518}" type="presParOf" srcId="{E7A84C5A-9453-824E-B315-F2C19AD1B5B7}" destId="{8CD5F6F1-69BC-7D41-9A49-4A7A17F0C301}" srcOrd="7" destOrd="0" presId="urn:microsoft.com/office/officeart/2005/8/layout/process3"/>
    <dgm:cxn modelId="{C635EF24-BAA1-F948-A603-970E8026D615}" type="presParOf" srcId="{8CD5F6F1-69BC-7D41-9A49-4A7A17F0C301}" destId="{7D0A3A21-9CF1-0540-97EC-12968ADFCC8F}" srcOrd="0" destOrd="0" presId="urn:microsoft.com/office/officeart/2005/8/layout/process3"/>
    <dgm:cxn modelId="{4675F6BA-2057-264C-8913-3AC4A3414679}" type="presParOf" srcId="{E7A84C5A-9453-824E-B315-F2C19AD1B5B7}" destId="{22792953-DE47-0B48-95BE-B1E3AF82348C}" srcOrd="8" destOrd="0" presId="urn:microsoft.com/office/officeart/2005/8/layout/process3"/>
    <dgm:cxn modelId="{DDB54DEE-EDC0-FC46-9355-6F3A0FB6E746}" type="presParOf" srcId="{22792953-DE47-0B48-95BE-B1E3AF82348C}" destId="{08407ED9-B992-F944-8356-77B2739628B8}" srcOrd="0" destOrd="0" presId="urn:microsoft.com/office/officeart/2005/8/layout/process3"/>
    <dgm:cxn modelId="{3E53980E-D265-4049-91E3-7A70C88FF38C}" type="presParOf" srcId="{22792953-DE47-0B48-95BE-B1E3AF82348C}" destId="{96A40E2C-7EE1-3F41-813C-21EA130900BD}" srcOrd="1" destOrd="0" presId="urn:microsoft.com/office/officeart/2005/8/layout/process3"/>
    <dgm:cxn modelId="{0F7A2300-184C-F145-B251-EAD6431E3E51}" type="presParOf" srcId="{22792953-DE47-0B48-95BE-B1E3AF82348C}" destId="{13EBD734-7489-0A46-ADA5-B55D6483F99E}"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Syntactic</a:t>
          </a:r>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2">
            <a:alpha val="90000"/>
            <a:hueOff val="0"/>
            <a:satOff val="0"/>
            <a:lumOff val="0"/>
            <a:alphaOff val="-3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Syntactic</a:t>
          </a:r>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chemeClr val="accent1">
            <a:lumMod val="60000"/>
            <a:lumOff val="40000"/>
            <a:alpha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1">
            <a:lumMod val="40000"/>
            <a:lumOff val="60000"/>
            <a:alpha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Syntactic</a:t>
          </a:r>
          <a:endParaRPr lang="en-US" sz="1800" b="0" kern="1200" dirty="0"/>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rgbClr val="FFC0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chemeClr val="accent2">
            <a:alpha val="90000"/>
            <a:hueOff val="0"/>
            <a:satOff val="0"/>
            <a:lumOff val="0"/>
            <a:alphaOff val="-1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chemeClr val="accent1">
            <a:lumMod val="40000"/>
            <a:lumOff val="60000"/>
            <a:alpha val="7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2">
            <a:alpha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Syntactic</a:t>
          </a:r>
          <a:endParaRPr lang="en-US" sz="1800" b="0" kern="1200" dirty="0"/>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rgbClr val="FFC0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chemeClr val="accent1">
            <a:lumMod val="40000"/>
            <a:lumOff val="60000"/>
            <a:alpha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rgbClr val="FFC000">
            <a:alpha val="7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2">
            <a:alpha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Syntactic</a:t>
          </a:r>
          <a:endParaRPr lang="en-US" sz="1800" b="0" kern="1200" dirty="0"/>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rgbClr val="FFC0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F55E3-F070-4190-9565-76D72AA395A5}">
      <dsp:nvSpPr>
        <dsp:cNvPr id="0" name=""/>
        <dsp:cNvSpPr/>
      </dsp:nvSpPr>
      <dsp:spPr>
        <a:xfrm>
          <a:off x="2949302" y="0"/>
          <a:ext cx="1474651" cy="1053737"/>
        </a:xfrm>
        <a:prstGeom prst="trapezoid">
          <a:avLst>
            <a:gd name="adj" fmla="val 69972"/>
          </a:avLst>
        </a:prstGeom>
        <a:solidFill>
          <a:schemeClr val="accent1">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endParaRPr lang="en-US" sz="1600" kern="1200" dirty="0"/>
        </a:p>
        <a:p>
          <a:pPr marL="0" lvl="0" indent="0" algn="ctr" defTabSz="711200">
            <a:lnSpc>
              <a:spcPct val="90000"/>
            </a:lnSpc>
            <a:spcBef>
              <a:spcPct val="0"/>
            </a:spcBef>
            <a:spcAft>
              <a:spcPct val="35000"/>
            </a:spcAft>
            <a:buNone/>
          </a:pPr>
          <a:r>
            <a:rPr lang="en-US" sz="1600" kern="1200" dirty="0"/>
            <a:t>Pragmatic</a:t>
          </a:r>
        </a:p>
      </dsp:txBody>
      <dsp:txXfrm>
        <a:off x="2949302" y="0"/>
        <a:ext cx="1474651" cy="1053737"/>
      </dsp:txXfrm>
    </dsp:sp>
    <dsp:sp modelId="{3E1E7B92-7498-E644-82F1-9AC3C8FA6541}">
      <dsp:nvSpPr>
        <dsp:cNvPr id="0" name=""/>
        <dsp:cNvSpPr/>
      </dsp:nvSpPr>
      <dsp:spPr>
        <a:xfrm>
          <a:off x="2211977" y="1053737"/>
          <a:ext cx="2949302" cy="1053737"/>
        </a:xfrm>
        <a:prstGeom prst="trapezoid">
          <a:avLst>
            <a:gd name="adj" fmla="val 69972"/>
          </a:avLst>
        </a:prstGeom>
        <a:solidFill>
          <a:srgbClr val="FFC000">
            <a:alpha val="8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Discourse</a:t>
          </a:r>
        </a:p>
      </dsp:txBody>
      <dsp:txXfrm>
        <a:off x="2728105" y="1053737"/>
        <a:ext cx="1917046" cy="1053737"/>
      </dsp:txXfrm>
    </dsp:sp>
    <dsp:sp modelId="{0A6C2AC2-F13C-4161-A300-F3E3AC6B19B9}">
      <dsp:nvSpPr>
        <dsp:cNvPr id="0" name=""/>
        <dsp:cNvSpPr/>
      </dsp:nvSpPr>
      <dsp:spPr>
        <a:xfrm>
          <a:off x="1474651" y="2107474"/>
          <a:ext cx="4423954" cy="1053737"/>
        </a:xfrm>
        <a:prstGeom prst="trapezoid">
          <a:avLst>
            <a:gd name="adj" fmla="val 69972"/>
          </a:avLst>
        </a:prstGeom>
        <a:solidFill>
          <a:srgbClr val="FFC000">
            <a:alpha val="7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Semantics</a:t>
          </a:r>
        </a:p>
      </dsp:txBody>
      <dsp:txXfrm>
        <a:off x="2248843" y="2107474"/>
        <a:ext cx="2875570" cy="1053737"/>
      </dsp:txXfrm>
    </dsp:sp>
    <dsp:sp modelId="{CF0B741C-E2AA-41BA-801A-236731340C23}">
      <dsp:nvSpPr>
        <dsp:cNvPr id="0" name=""/>
        <dsp:cNvSpPr/>
      </dsp:nvSpPr>
      <dsp:spPr>
        <a:xfrm>
          <a:off x="737325" y="3161211"/>
          <a:ext cx="5898605" cy="1053737"/>
        </a:xfrm>
        <a:prstGeom prst="trapezoid">
          <a:avLst>
            <a:gd name="adj" fmla="val 69972"/>
          </a:avLst>
        </a:prstGeom>
        <a:solidFill>
          <a:schemeClr val="accent2">
            <a:alpha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b="0" i="0" kern="1200" dirty="0"/>
            <a:t>Syntactic</a:t>
          </a:r>
          <a:endParaRPr lang="en-US" sz="1800" b="0" kern="1200" dirty="0"/>
        </a:p>
      </dsp:txBody>
      <dsp:txXfrm>
        <a:off x="1769581" y="3161211"/>
        <a:ext cx="3834093" cy="1053737"/>
      </dsp:txXfrm>
    </dsp:sp>
    <dsp:sp modelId="{43DAE365-A44A-4C0D-B4B3-428EBC912FCC}">
      <dsp:nvSpPr>
        <dsp:cNvPr id="0" name=""/>
        <dsp:cNvSpPr/>
      </dsp:nvSpPr>
      <dsp:spPr>
        <a:xfrm>
          <a:off x="0" y="4214948"/>
          <a:ext cx="7373257" cy="1053737"/>
        </a:xfrm>
        <a:prstGeom prst="trapezoid">
          <a:avLst>
            <a:gd name="adj" fmla="val 69972"/>
          </a:avLst>
        </a:prstGeom>
        <a:solidFill>
          <a:srgbClr val="FFC000">
            <a:alpha val="50000"/>
          </a:srgb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IN" sz="2400" b="1" i="0" kern="1200" dirty="0"/>
        </a:p>
        <a:p>
          <a:pPr marL="0" lvl="0" indent="0" algn="ctr" defTabSz="1066800">
            <a:lnSpc>
              <a:spcPct val="90000"/>
            </a:lnSpc>
            <a:spcBef>
              <a:spcPct val="0"/>
            </a:spcBef>
            <a:spcAft>
              <a:spcPct val="35000"/>
            </a:spcAft>
            <a:buNone/>
          </a:pPr>
          <a:r>
            <a:rPr lang="en-IN" sz="1800" b="0" i="0" kern="1200" dirty="0"/>
            <a:t>Morphological</a:t>
          </a:r>
        </a:p>
        <a:p>
          <a:pPr marL="0" lvl="0" indent="0" algn="ctr" defTabSz="1066800">
            <a:lnSpc>
              <a:spcPct val="90000"/>
            </a:lnSpc>
            <a:spcBef>
              <a:spcPct val="0"/>
            </a:spcBef>
            <a:spcAft>
              <a:spcPct val="35000"/>
            </a:spcAft>
            <a:buNone/>
          </a:pPr>
          <a:endParaRPr lang="en-US" sz="2400" kern="1200" dirty="0"/>
        </a:p>
      </dsp:txBody>
      <dsp:txXfrm>
        <a:off x="1290319" y="4214948"/>
        <a:ext cx="4792617" cy="10537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56179-FC50-B844-8DDE-AD580C9F5AC5}">
      <dsp:nvSpPr>
        <dsp:cNvPr id="0" name=""/>
        <dsp:cNvSpPr/>
      </dsp:nvSpPr>
      <dsp:spPr>
        <a:xfrm rot="5400000">
          <a:off x="-253174" y="253476"/>
          <a:ext cx="1687831" cy="118148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Rule Based </a:t>
          </a:r>
        </a:p>
      </dsp:txBody>
      <dsp:txXfrm rot="-5400000">
        <a:off x="2" y="591042"/>
        <a:ext cx="1181481" cy="506350"/>
      </dsp:txXfrm>
    </dsp:sp>
    <dsp:sp modelId="{7EDADD84-4C9C-F047-8C85-47FC421109FE}">
      <dsp:nvSpPr>
        <dsp:cNvPr id="0" name=""/>
        <dsp:cNvSpPr/>
      </dsp:nvSpPr>
      <dsp:spPr>
        <a:xfrm rot="5400000">
          <a:off x="3803852" y="-2622068"/>
          <a:ext cx="1097090" cy="634183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IN" sz="1200" b="0" i="0" kern="1200" dirty="0"/>
            <a:t>Define a set of rules which describe all the different aspects</a:t>
          </a:r>
          <a:endParaRPr lang="en-US" sz="1200" kern="1200" dirty="0"/>
        </a:p>
        <a:p>
          <a:pPr marL="114300" lvl="1" indent="-114300" algn="l" defTabSz="533400">
            <a:lnSpc>
              <a:spcPct val="90000"/>
            </a:lnSpc>
            <a:spcBef>
              <a:spcPct val="0"/>
            </a:spcBef>
            <a:spcAft>
              <a:spcPct val="15000"/>
            </a:spcAft>
            <a:buChar char="•"/>
          </a:pPr>
          <a:r>
            <a:rPr lang="en-IN" sz="1200" b="0" i="0" kern="1200" dirty="0"/>
            <a:t>Specify some sort of order or weight combination of those rules to make a final decision</a:t>
          </a:r>
          <a:endParaRPr lang="en-US" sz="1200" kern="1200" dirty="0"/>
        </a:p>
        <a:p>
          <a:pPr marL="114300" lvl="1" indent="-114300" algn="l" defTabSz="533400">
            <a:lnSpc>
              <a:spcPct val="90000"/>
            </a:lnSpc>
            <a:spcBef>
              <a:spcPct val="0"/>
            </a:spcBef>
            <a:spcAft>
              <a:spcPct val="15000"/>
            </a:spcAft>
            <a:buChar char="•"/>
          </a:pPr>
          <a:r>
            <a:rPr lang="en-US" sz="1200" kern="1200" dirty="0"/>
            <a:t>Apply </a:t>
          </a:r>
          <a:r>
            <a:rPr lang="en-IN" sz="1200" b="0" i="0" kern="1200" dirty="0"/>
            <a:t>fixed set of rules to each and every input in the same way</a:t>
          </a:r>
          <a:endParaRPr lang="en-US" sz="1200" kern="1200" dirty="0"/>
        </a:p>
      </dsp:txBody>
      <dsp:txXfrm rot="-5400000">
        <a:off x="1181482" y="53858"/>
        <a:ext cx="6288275" cy="989978"/>
      </dsp:txXfrm>
    </dsp:sp>
    <dsp:sp modelId="{AF89B769-EAEC-E54E-AE0D-DCF4B969E837}">
      <dsp:nvSpPr>
        <dsp:cNvPr id="0" name=""/>
        <dsp:cNvSpPr/>
      </dsp:nvSpPr>
      <dsp:spPr>
        <a:xfrm rot="5400000">
          <a:off x="-253174" y="1748013"/>
          <a:ext cx="1687831" cy="118148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rot="-5400000">
        <a:off x="2" y="2085579"/>
        <a:ext cx="1181481" cy="506350"/>
      </dsp:txXfrm>
    </dsp:sp>
    <dsp:sp modelId="{01C3FBA7-9CFE-6F4B-96A1-F02B475C73BF}">
      <dsp:nvSpPr>
        <dsp:cNvPr id="0" name=""/>
        <dsp:cNvSpPr/>
      </dsp:nvSpPr>
      <dsp:spPr>
        <a:xfrm rot="5400000">
          <a:off x="3803852" y="-1127532"/>
          <a:ext cx="1097090" cy="634183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Assigning labels to words </a:t>
          </a:r>
        </a:p>
        <a:p>
          <a:pPr marL="114300" lvl="1" indent="-114300" algn="l" defTabSz="533400">
            <a:lnSpc>
              <a:spcPct val="90000"/>
            </a:lnSpc>
            <a:spcBef>
              <a:spcPct val="0"/>
            </a:spcBef>
            <a:spcAft>
              <a:spcPct val="15000"/>
            </a:spcAft>
            <a:buChar char="•"/>
          </a:pPr>
          <a:r>
            <a:rPr lang="en-US" sz="1200" kern="1200" dirty="0"/>
            <a:t>Extract rich set of hand-crafted features</a:t>
          </a:r>
        </a:p>
        <a:p>
          <a:pPr marL="114300" lvl="1" indent="-114300" algn="l" defTabSz="533400">
            <a:lnSpc>
              <a:spcPct val="90000"/>
            </a:lnSpc>
            <a:spcBef>
              <a:spcPct val="0"/>
            </a:spcBef>
            <a:spcAft>
              <a:spcPct val="15000"/>
            </a:spcAft>
            <a:buChar char="•"/>
          </a:pPr>
          <a:r>
            <a:rPr lang="en-US" sz="1200" kern="1200" dirty="0"/>
            <a:t>Task dependent features</a:t>
          </a:r>
        </a:p>
        <a:p>
          <a:pPr marL="114300" lvl="1" indent="-114300" algn="l" defTabSz="533400">
            <a:lnSpc>
              <a:spcPct val="90000"/>
            </a:lnSpc>
            <a:spcBef>
              <a:spcPct val="0"/>
            </a:spcBef>
            <a:spcAft>
              <a:spcPct val="15000"/>
            </a:spcAft>
            <a:buChar char="•"/>
          </a:pPr>
          <a:r>
            <a:rPr lang="en-US" sz="1200" kern="1200" dirty="0"/>
            <a:t>Semantic role labeling task may require complex features</a:t>
          </a:r>
        </a:p>
      </dsp:txBody>
      <dsp:txXfrm rot="-5400000">
        <a:off x="1181482" y="1548394"/>
        <a:ext cx="6288275" cy="989978"/>
      </dsp:txXfrm>
    </dsp:sp>
    <dsp:sp modelId="{72F3BEAD-79E4-7D49-9742-DCF61591294C}">
      <dsp:nvSpPr>
        <dsp:cNvPr id="0" name=""/>
        <dsp:cNvSpPr/>
      </dsp:nvSpPr>
      <dsp:spPr>
        <a:xfrm rot="5400000">
          <a:off x="-253174" y="3242549"/>
          <a:ext cx="1687831" cy="1181481"/>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Neural Networks</a:t>
          </a:r>
        </a:p>
      </dsp:txBody>
      <dsp:txXfrm rot="-5400000">
        <a:off x="2" y="3580115"/>
        <a:ext cx="1181481" cy="506350"/>
      </dsp:txXfrm>
    </dsp:sp>
    <dsp:sp modelId="{4B9BAF4D-5778-CB47-AA2E-4367E948E87E}">
      <dsp:nvSpPr>
        <dsp:cNvPr id="0" name=""/>
        <dsp:cNvSpPr/>
      </dsp:nvSpPr>
      <dsp:spPr>
        <a:xfrm rot="5400000">
          <a:off x="3803852" y="367004"/>
          <a:ext cx="1097090" cy="634183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Avoid too much pre-processing</a:t>
          </a:r>
        </a:p>
        <a:p>
          <a:pPr marL="114300" lvl="1" indent="-114300" algn="l" defTabSz="533400">
            <a:lnSpc>
              <a:spcPct val="90000"/>
            </a:lnSpc>
            <a:spcBef>
              <a:spcPct val="0"/>
            </a:spcBef>
            <a:spcAft>
              <a:spcPct val="15000"/>
            </a:spcAft>
            <a:buChar char="•"/>
          </a:pPr>
          <a:r>
            <a:rPr lang="en-US" sz="1200" kern="1200" dirty="0"/>
            <a:t>Avoid hand-crafted feature generation</a:t>
          </a:r>
        </a:p>
        <a:p>
          <a:pPr marL="114300" lvl="1" indent="-114300" algn="l" defTabSz="533400">
            <a:lnSpc>
              <a:spcPct val="90000"/>
            </a:lnSpc>
            <a:spcBef>
              <a:spcPct val="0"/>
            </a:spcBef>
            <a:spcAft>
              <a:spcPct val="15000"/>
            </a:spcAft>
            <a:buChar char="•"/>
          </a:pPr>
          <a:r>
            <a:rPr lang="en-US" sz="1200" kern="1200" dirty="0"/>
            <a:t>Avoid task specific features</a:t>
          </a:r>
        </a:p>
        <a:p>
          <a:pPr marL="114300" lvl="1" indent="-114300" algn="l" defTabSz="533400">
            <a:lnSpc>
              <a:spcPct val="90000"/>
            </a:lnSpc>
            <a:spcBef>
              <a:spcPct val="0"/>
            </a:spcBef>
            <a:spcAft>
              <a:spcPct val="15000"/>
            </a:spcAft>
            <a:buChar char="•"/>
          </a:pPr>
          <a:r>
            <a:rPr lang="en-US" sz="1200" kern="1200" dirty="0"/>
            <a:t>Better generalization</a:t>
          </a:r>
        </a:p>
        <a:p>
          <a:pPr marL="114300" lvl="1" indent="-114300" algn="l" defTabSz="533400">
            <a:lnSpc>
              <a:spcPct val="90000"/>
            </a:lnSpc>
            <a:spcBef>
              <a:spcPct val="0"/>
            </a:spcBef>
            <a:spcAft>
              <a:spcPct val="15000"/>
            </a:spcAft>
            <a:buChar char="•"/>
          </a:pPr>
          <a:r>
            <a:rPr lang="en-US" sz="1200" kern="1200" dirty="0"/>
            <a:t>Features are learnt by the deep layers of the network taking as input only the sentences</a:t>
          </a:r>
        </a:p>
      </dsp:txBody>
      <dsp:txXfrm rot="-5400000">
        <a:off x="1181482" y="3042930"/>
        <a:ext cx="6288275" cy="9899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762BA-E349-784C-B4B5-DD78F43DB02E}">
      <dsp:nvSpPr>
        <dsp:cNvPr id="0" name=""/>
        <dsp:cNvSpPr/>
      </dsp:nvSpPr>
      <dsp:spPr>
        <a:xfrm>
          <a:off x="6476" y="1971559"/>
          <a:ext cx="1461367" cy="8768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GB" sz="1500" kern="1200" dirty="0"/>
            <a:t>Objective </a:t>
          </a:r>
        </a:p>
      </dsp:txBody>
      <dsp:txXfrm>
        <a:off x="6476" y="1971559"/>
        <a:ext cx="1461367" cy="584547"/>
      </dsp:txXfrm>
    </dsp:sp>
    <dsp:sp modelId="{C1ECC043-24FE-B04A-9B45-9C7A9FD8BABE}">
      <dsp:nvSpPr>
        <dsp:cNvPr id="0" name=""/>
        <dsp:cNvSpPr/>
      </dsp:nvSpPr>
      <dsp:spPr>
        <a:xfrm>
          <a:off x="305793" y="2556107"/>
          <a:ext cx="1461367" cy="891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Problem Definition</a:t>
          </a:r>
        </a:p>
        <a:p>
          <a:pPr marL="114300" lvl="1" indent="-114300" algn="l" defTabSz="533400">
            <a:lnSpc>
              <a:spcPct val="90000"/>
            </a:lnSpc>
            <a:spcBef>
              <a:spcPct val="0"/>
            </a:spcBef>
            <a:spcAft>
              <a:spcPct val="15000"/>
            </a:spcAft>
            <a:buChar char="•"/>
          </a:pPr>
          <a:r>
            <a:rPr lang="en-GB" sz="1200" kern="1200" dirty="0"/>
            <a:t>Data Sources</a:t>
          </a:r>
        </a:p>
      </dsp:txBody>
      <dsp:txXfrm>
        <a:off x="331889" y="2582203"/>
        <a:ext cx="1409175" cy="838808"/>
      </dsp:txXfrm>
    </dsp:sp>
    <dsp:sp modelId="{EE1334AC-90E9-C141-9F80-2DBA2D053ADE}">
      <dsp:nvSpPr>
        <dsp:cNvPr id="0" name=""/>
        <dsp:cNvSpPr/>
      </dsp:nvSpPr>
      <dsp:spPr>
        <a:xfrm>
          <a:off x="1689382" y="2081914"/>
          <a:ext cx="469660" cy="363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689382" y="2154682"/>
        <a:ext cx="360509" cy="218302"/>
      </dsp:txXfrm>
    </dsp:sp>
    <dsp:sp modelId="{6715454E-FD22-C048-93E0-8FA6E9E41854}">
      <dsp:nvSpPr>
        <dsp:cNvPr id="0" name=""/>
        <dsp:cNvSpPr/>
      </dsp:nvSpPr>
      <dsp:spPr>
        <a:xfrm>
          <a:off x="2353997" y="1971559"/>
          <a:ext cx="1461367" cy="8768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GB" sz="1500" kern="1200" dirty="0"/>
            <a:t>Text Collection</a:t>
          </a:r>
        </a:p>
      </dsp:txBody>
      <dsp:txXfrm>
        <a:off x="2353997" y="1971559"/>
        <a:ext cx="1461367" cy="584547"/>
      </dsp:txXfrm>
    </dsp:sp>
    <dsp:sp modelId="{84E3F137-6140-2749-A352-F3929525C73E}">
      <dsp:nvSpPr>
        <dsp:cNvPr id="0" name=""/>
        <dsp:cNvSpPr/>
      </dsp:nvSpPr>
      <dsp:spPr>
        <a:xfrm>
          <a:off x="2653313" y="2556107"/>
          <a:ext cx="1461367" cy="891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Structured </a:t>
          </a:r>
        </a:p>
        <a:p>
          <a:pPr marL="114300" lvl="1" indent="-114300" algn="l" defTabSz="666750">
            <a:lnSpc>
              <a:spcPct val="90000"/>
            </a:lnSpc>
            <a:spcBef>
              <a:spcPct val="0"/>
            </a:spcBef>
            <a:spcAft>
              <a:spcPct val="15000"/>
            </a:spcAft>
            <a:buChar char="•"/>
          </a:pPr>
          <a:r>
            <a:rPr lang="en-GB" sz="1500" kern="1200" dirty="0"/>
            <a:t>Unstructured </a:t>
          </a:r>
        </a:p>
      </dsp:txBody>
      <dsp:txXfrm>
        <a:off x="2679409" y="2582203"/>
        <a:ext cx="1409175" cy="838808"/>
      </dsp:txXfrm>
    </dsp:sp>
    <dsp:sp modelId="{935EB766-398E-0E4B-AA56-6645AF427BB4}">
      <dsp:nvSpPr>
        <dsp:cNvPr id="0" name=""/>
        <dsp:cNvSpPr/>
      </dsp:nvSpPr>
      <dsp:spPr>
        <a:xfrm>
          <a:off x="4036903" y="2081914"/>
          <a:ext cx="469660" cy="363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4036903" y="2154682"/>
        <a:ext cx="360509" cy="218302"/>
      </dsp:txXfrm>
    </dsp:sp>
    <dsp:sp modelId="{D3CF6112-1B63-1C46-B717-C4B7E34B8894}">
      <dsp:nvSpPr>
        <dsp:cNvPr id="0" name=""/>
        <dsp:cNvSpPr/>
      </dsp:nvSpPr>
      <dsp:spPr>
        <a:xfrm>
          <a:off x="4701517" y="1971559"/>
          <a:ext cx="1461367" cy="8768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GB" sz="1500" kern="1200" dirty="0"/>
            <a:t>Text Processing </a:t>
          </a:r>
        </a:p>
      </dsp:txBody>
      <dsp:txXfrm>
        <a:off x="4701517" y="1971559"/>
        <a:ext cx="1461367" cy="584547"/>
      </dsp:txXfrm>
    </dsp:sp>
    <dsp:sp modelId="{DFA84513-474B-834D-B556-96880B102C7A}">
      <dsp:nvSpPr>
        <dsp:cNvPr id="0" name=""/>
        <dsp:cNvSpPr/>
      </dsp:nvSpPr>
      <dsp:spPr>
        <a:xfrm>
          <a:off x="5000833" y="2556107"/>
          <a:ext cx="1461367" cy="891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Cleaning</a:t>
          </a:r>
        </a:p>
        <a:p>
          <a:pPr marL="114300" lvl="1" indent="-114300" algn="l" defTabSz="666750">
            <a:lnSpc>
              <a:spcPct val="90000"/>
            </a:lnSpc>
            <a:spcBef>
              <a:spcPct val="0"/>
            </a:spcBef>
            <a:spcAft>
              <a:spcPct val="15000"/>
            </a:spcAft>
            <a:buChar char="•"/>
          </a:pPr>
          <a:r>
            <a:rPr lang="en-GB" sz="1500" kern="1200" dirty="0"/>
            <a:t>Imputing </a:t>
          </a:r>
        </a:p>
      </dsp:txBody>
      <dsp:txXfrm>
        <a:off x="5026929" y="2582203"/>
        <a:ext cx="1409175" cy="838808"/>
      </dsp:txXfrm>
    </dsp:sp>
    <dsp:sp modelId="{FA200A4A-9FD5-1149-8216-A5D40760A895}">
      <dsp:nvSpPr>
        <dsp:cNvPr id="0" name=""/>
        <dsp:cNvSpPr/>
      </dsp:nvSpPr>
      <dsp:spPr>
        <a:xfrm>
          <a:off x="6384423" y="2081914"/>
          <a:ext cx="469660" cy="363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6384423" y="2154682"/>
        <a:ext cx="360509" cy="218302"/>
      </dsp:txXfrm>
    </dsp:sp>
    <dsp:sp modelId="{BFB241BC-F5BD-F949-B0D0-3A037B628CB0}">
      <dsp:nvSpPr>
        <dsp:cNvPr id="0" name=""/>
        <dsp:cNvSpPr/>
      </dsp:nvSpPr>
      <dsp:spPr>
        <a:xfrm>
          <a:off x="7049037" y="1971559"/>
          <a:ext cx="1461367" cy="8768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GB" sz="1500" kern="1200" dirty="0"/>
            <a:t>Feature Creation </a:t>
          </a:r>
        </a:p>
      </dsp:txBody>
      <dsp:txXfrm>
        <a:off x="7049037" y="1971559"/>
        <a:ext cx="1461367" cy="584547"/>
      </dsp:txXfrm>
    </dsp:sp>
    <dsp:sp modelId="{D8F96921-DECF-8B41-B9B4-A4D6B7F516A3}">
      <dsp:nvSpPr>
        <dsp:cNvPr id="0" name=""/>
        <dsp:cNvSpPr/>
      </dsp:nvSpPr>
      <dsp:spPr>
        <a:xfrm>
          <a:off x="7348353" y="2556107"/>
          <a:ext cx="1461367" cy="891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GB" sz="1500" kern="1200" dirty="0"/>
            <a:t>Tokenization </a:t>
          </a:r>
        </a:p>
        <a:p>
          <a:pPr marL="114300" lvl="1" indent="-114300" algn="l" defTabSz="666750">
            <a:lnSpc>
              <a:spcPct val="90000"/>
            </a:lnSpc>
            <a:spcBef>
              <a:spcPct val="0"/>
            </a:spcBef>
            <a:spcAft>
              <a:spcPct val="15000"/>
            </a:spcAft>
            <a:buChar char="•"/>
          </a:pPr>
          <a:r>
            <a:rPr lang="en-GB" sz="1500" kern="1200" dirty="0"/>
            <a:t>Embeddings</a:t>
          </a:r>
        </a:p>
      </dsp:txBody>
      <dsp:txXfrm>
        <a:off x="7374449" y="2582203"/>
        <a:ext cx="1409175" cy="838808"/>
      </dsp:txXfrm>
    </dsp:sp>
    <dsp:sp modelId="{8CD5F6F1-69BC-7D41-9A49-4A7A17F0C301}">
      <dsp:nvSpPr>
        <dsp:cNvPr id="0" name=""/>
        <dsp:cNvSpPr/>
      </dsp:nvSpPr>
      <dsp:spPr>
        <a:xfrm>
          <a:off x="8731943" y="2081914"/>
          <a:ext cx="469660" cy="3638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8731943" y="2154682"/>
        <a:ext cx="360509" cy="218302"/>
      </dsp:txXfrm>
    </dsp:sp>
    <dsp:sp modelId="{96A40E2C-7EE1-3F41-813C-21EA130900BD}">
      <dsp:nvSpPr>
        <dsp:cNvPr id="0" name=""/>
        <dsp:cNvSpPr/>
      </dsp:nvSpPr>
      <dsp:spPr>
        <a:xfrm>
          <a:off x="9396557" y="1971559"/>
          <a:ext cx="1461367" cy="87682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57150" numCol="1" spcCol="1270" anchor="t" anchorCtr="0">
          <a:noAutofit/>
        </a:bodyPr>
        <a:lstStyle/>
        <a:p>
          <a:pPr marL="0" lvl="0" indent="0" algn="l" defTabSz="666750">
            <a:lnSpc>
              <a:spcPct val="90000"/>
            </a:lnSpc>
            <a:spcBef>
              <a:spcPct val="0"/>
            </a:spcBef>
            <a:spcAft>
              <a:spcPct val="35000"/>
            </a:spcAft>
            <a:buNone/>
          </a:pPr>
          <a:r>
            <a:rPr lang="en-GB" sz="1500" kern="1200" dirty="0"/>
            <a:t>Modelling</a:t>
          </a:r>
        </a:p>
      </dsp:txBody>
      <dsp:txXfrm>
        <a:off x="9396557" y="1971559"/>
        <a:ext cx="1461367" cy="584547"/>
      </dsp:txXfrm>
    </dsp:sp>
    <dsp:sp modelId="{13EBD734-7489-0A46-ADA5-B55D6483F99E}">
      <dsp:nvSpPr>
        <dsp:cNvPr id="0" name=""/>
        <dsp:cNvSpPr/>
      </dsp:nvSpPr>
      <dsp:spPr>
        <a:xfrm>
          <a:off x="9695874" y="2556107"/>
          <a:ext cx="1461367" cy="89100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Standard ML  </a:t>
          </a:r>
        </a:p>
        <a:p>
          <a:pPr marL="114300" lvl="1" indent="-114300" algn="l" defTabSz="622300">
            <a:lnSpc>
              <a:spcPct val="90000"/>
            </a:lnSpc>
            <a:spcBef>
              <a:spcPct val="0"/>
            </a:spcBef>
            <a:spcAft>
              <a:spcPct val="15000"/>
            </a:spcAft>
            <a:buChar char="•"/>
          </a:pPr>
          <a:r>
            <a:rPr lang="en-GB" sz="1400" kern="1200" dirty="0"/>
            <a:t>Neural Network</a:t>
          </a:r>
        </a:p>
      </dsp:txBody>
      <dsp:txXfrm>
        <a:off x="9721970" y="2582203"/>
        <a:ext cx="1409175" cy="83880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4D964-D17D-FF41-BEB4-CBB2E760003A}"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48FD0-A1B1-654F-95C4-A24B178096EB}" type="slidenum">
              <a:rPr lang="en-US" smtClean="0"/>
              <a:t>‹#›</a:t>
            </a:fld>
            <a:endParaRPr lang="en-US"/>
          </a:p>
        </p:txBody>
      </p:sp>
    </p:spTree>
    <p:extLst>
      <p:ext uri="{BB962C8B-B14F-4D97-AF65-F5344CB8AC3E}">
        <p14:creationId xmlns:p14="http://schemas.microsoft.com/office/powerpoint/2010/main" val="2528751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kubeflow/tf-operator/tree/master/examples/distribution_strategy"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wardsdatascience.com/attn-illustrated-attention-5ec4ad276ee3#7eef"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towardsdatascience.com/attn-illustrated-attention-5ec4ad276ee3#30c6"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owardsdatascience.com/attn-illustrated-attention-5ec4ad276ee3#7eef"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towardsdatascience.com/attn-illustrated-attention-5ec4ad276ee3#30c6"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owardsdatascience.com/attn-illustrated-attention-5ec4ad276ee3#30c6"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towardsdatascience.com/attn-illustrated-attention-5ec4ad276ee3#7ee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uiltin.com/artificial-intelligenc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D8865B1-CAC1-4D3C-828B-CF78CC4C35AC}"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338" name="Rectangle 2"/>
          <p:cNvSpPr>
            <a:spLocks noGrp="1" noRot="1" noChangeAspect="1" noChangeArrowheads="1" noTextEdit="1"/>
          </p:cNvSpPr>
          <p:nvPr>
            <p:ph type="sldImg"/>
          </p:nvPr>
        </p:nvSpPr>
        <p:spPr>
          <a:xfrm>
            <a:off x="404813" y="696913"/>
            <a:ext cx="6188075" cy="3481387"/>
          </a:xfrm>
          <a:ln/>
        </p:spPr>
      </p:sp>
      <p:sp>
        <p:nvSpPr>
          <p:cNvPr id="14339" name="Rectangle 3"/>
          <p:cNvSpPr>
            <a:spLocks noGrp="1" noChangeArrowheads="1"/>
          </p:cNvSpPr>
          <p:nvPr>
            <p:ph type="body" idx="1"/>
          </p:nvPr>
        </p:nvSpPr>
        <p:spPr>
          <a:xfrm>
            <a:off x="933027" y="4409758"/>
            <a:ext cx="5131647" cy="4177665"/>
          </a:xfrm>
        </p:spPr>
        <p:txBody>
          <a:bodyPr/>
          <a:lstStyle/>
          <a:p>
            <a:endParaRPr lang="en-US"/>
          </a:p>
        </p:txBody>
      </p:sp>
    </p:spTree>
    <p:extLst>
      <p:ext uri="{BB962C8B-B14F-4D97-AF65-F5344CB8AC3E}">
        <p14:creationId xmlns:p14="http://schemas.microsoft.com/office/powerpoint/2010/main" val="4193939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Syntactic curve - Keyword spotting, lexical affinity, statistical NLP</a:t>
            </a:r>
          </a:p>
          <a:p>
            <a:pPr lvl="0"/>
            <a:r>
              <a:rPr lang="en-US" dirty="0"/>
              <a:t>Semantic Curve - Endogenous NLP – latent semantic analysis, Latent Dirichlet Allocation (LDA), OWL/RDFS reasoning, Taxonomic NLP – WordNet, </a:t>
            </a:r>
            <a:r>
              <a:rPr lang="en-US" dirty="0" err="1"/>
              <a:t>WikiTaxonomy</a:t>
            </a:r>
            <a:r>
              <a:rPr lang="en-US" dirty="0"/>
              <a:t>, etc., Noetic NLP – connectionist systems such as neural nets</a:t>
            </a:r>
          </a:p>
          <a:p>
            <a:pPr lvl="0"/>
            <a:r>
              <a:rPr lang="en-US" dirty="0"/>
              <a:t>Pragmatics Curve - Computational models of narrative, Common sense reasoning</a:t>
            </a:r>
          </a:p>
          <a:p>
            <a:pPr lvl="0"/>
            <a:endParaRPr lang="en-US" dirty="0"/>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17</a:t>
            </a:fld>
            <a:endParaRPr lang="en-US"/>
          </a:p>
        </p:txBody>
      </p:sp>
    </p:spTree>
    <p:extLst>
      <p:ext uri="{BB962C8B-B14F-4D97-AF65-F5344CB8AC3E}">
        <p14:creationId xmlns:p14="http://schemas.microsoft.com/office/powerpoint/2010/main" val="2500854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43C47D59-7FEC-BA4E-8ABA-65822A7C9DBC}"/>
              </a:ext>
            </a:extLst>
          </p:cNvPr>
          <p:cNvSpPr>
            <a:spLocks noGrp="1" noChangeArrowheads="1"/>
          </p:cNvSpPr>
          <p:nvPr>
            <p:ph type="sldNum" sz="quarter" idx="5"/>
          </p:nvPr>
        </p:nvSpPr>
        <p:spPr>
          <a:ln/>
        </p:spPr>
        <p:txBody>
          <a:bodyPr/>
          <a:lstStyle/>
          <a:p>
            <a:fld id="{92DE40F6-39ED-354A-B1D9-0B463A46FC8F}" type="slidenum">
              <a:rPr lang="en-US" altLang="en-US"/>
              <a:pPr/>
              <a:t>20</a:t>
            </a:fld>
            <a:endParaRPr lang="en-US" altLang="en-US"/>
          </a:p>
        </p:txBody>
      </p:sp>
      <p:sp>
        <p:nvSpPr>
          <p:cNvPr id="9218" name="Rectangle 2">
            <a:extLst>
              <a:ext uri="{FF2B5EF4-FFF2-40B4-BE49-F238E27FC236}">
                <a16:creationId xmlns:a16="http://schemas.microsoft.com/office/drawing/2014/main" id="{6D7BCDE5-5E92-684B-AB04-76493BFC8CAD}"/>
              </a:ext>
            </a:extLst>
          </p:cNvPr>
          <p:cNvSpPr>
            <a:spLocks noGrp="1" noRot="1" noChangeAspect="1" noChangeArrowheads="1" noTextEdit="1"/>
          </p:cNvSpPr>
          <p:nvPr>
            <p:ph type="sldImg"/>
          </p:nvPr>
        </p:nvSpPr>
        <p:spPr>
          <a:ln cap="flat"/>
        </p:spPr>
      </p:sp>
      <p:sp>
        <p:nvSpPr>
          <p:cNvPr id="9219" name="Rectangle 3">
            <a:extLst>
              <a:ext uri="{FF2B5EF4-FFF2-40B4-BE49-F238E27FC236}">
                <a16:creationId xmlns:a16="http://schemas.microsoft.com/office/drawing/2014/main" id="{0FF6802A-0332-E648-80F9-E9CC57399381}"/>
              </a:ext>
            </a:extLst>
          </p:cNvPr>
          <p:cNvSpPr>
            <a:spLocks noGrp="1" noChangeArrowheads="1"/>
          </p:cNvSpPr>
          <p:nvPr>
            <p:ph type="body" idx="1"/>
          </p:nvPr>
        </p:nvSpPr>
        <p:spPr>
          <a:ln/>
        </p:spPr>
        <p:txBody>
          <a:bodyPr lIns="95250" tIns="49212" rIns="95250" bIns="49212"/>
          <a:lstStyle/>
          <a:p>
            <a:endParaRPr lang="en-US" altLang="en-US"/>
          </a:p>
        </p:txBody>
      </p:sp>
    </p:spTree>
    <p:extLst>
      <p:ext uri="{BB962C8B-B14F-4D97-AF65-F5344CB8AC3E}">
        <p14:creationId xmlns:p14="http://schemas.microsoft.com/office/powerpoint/2010/main" val="1473085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22</a:t>
            </a:fld>
            <a:endParaRPr lang="en-US"/>
          </a:p>
        </p:txBody>
      </p:sp>
    </p:spTree>
    <p:extLst>
      <p:ext uri="{BB962C8B-B14F-4D97-AF65-F5344CB8AC3E}">
        <p14:creationId xmlns:p14="http://schemas.microsoft.com/office/powerpoint/2010/main" val="3931566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24</a:t>
            </a:fld>
            <a:endParaRPr lang="en-US"/>
          </a:p>
        </p:txBody>
      </p:sp>
    </p:spTree>
    <p:extLst>
      <p:ext uri="{BB962C8B-B14F-4D97-AF65-F5344CB8AC3E}">
        <p14:creationId xmlns:p14="http://schemas.microsoft.com/office/powerpoint/2010/main" val="2184682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43C47D59-7FEC-BA4E-8ABA-65822A7C9DBC}"/>
              </a:ext>
            </a:extLst>
          </p:cNvPr>
          <p:cNvSpPr>
            <a:spLocks noGrp="1" noChangeArrowheads="1"/>
          </p:cNvSpPr>
          <p:nvPr>
            <p:ph type="sldNum" sz="quarter" idx="5"/>
          </p:nvPr>
        </p:nvSpPr>
        <p:spPr>
          <a:ln/>
        </p:spPr>
        <p:txBody>
          <a:bodyPr/>
          <a:lstStyle/>
          <a:p>
            <a:fld id="{92DE40F6-39ED-354A-B1D9-0B463A46FC8F}" type="slidenum">
              <a:rPr lang="en-US" altLang="en-US"/>
              <a:pPr/>
              <a:t>39</a:t>
            </a:fld>
            <a:endParaRPr lang="en-US" altLang="en-US"/>
          </a:p>
        </p:txBody>
      </p:sp>
      <p:sp>
        <p:nvSpPr>
          <p:cNvPr id="9218" name="Rectangle 2">
            <a:extLst>
              <a:ext uri="{FF2B5EF4-FFF2-40B4-BE49-F238E27FC236}">
                <a16:creationId xmlns:a16="http://schemas.microsoft.com/office/drawing/2014/main" id="{6D7BCDE5-5E92-684B-AB04-76493BFC8CAD}"/>
              </a:ext>
            </a:extLst>
          </p:cNvPr>
          <p:cNvSpPr>
            <a:spLocks noGrp="1" noRot="1" noChangeAspect="1" noChangeArrowheads="1" noTextEdit="1"/>
          </p:cNvSpPr>
          <p:nvPr>
            <p:ph type="sldImg"/>
          </p:nvPr>
        </p:nvSpPr>
        <p:spPr>
          <a:ln cap="flat"/>
        </p:spPr>
      </p:sp>
      <p:sp>
        <p:nvSpPr>
          <p:cNvPr id="9219" name="Rectangle 3">
            <a:extLst>
              <a:ext uri="{FF2B5EF4-FFF2-40B4-BE49-F238E27FC236}">
                <a16:creationId xmlns:a16="http://schemas.microsoft.com/office/drawing/2014/main" id="{0FF6802A-0332-E648-80F9-E9CC57399381}"/>
              </a:ext>
            </a:extLst>
          </p:cNvPr>
          <p:cNvSpPr>
            <a:spLocks noGrp="1" noChangeArrowheads="1"/>
          </p:cNvSpPr>
          <p:nvPr>
            <p:ph type="body" idx="1"/>
          </p:nvPr>
        </p:nvSpPr>
        <p:spPr>
          <a:ln/>
        </p:spPr>
        <p:txBody>
          <a:bodyPr lIns="95250" tIns="49212" rIns="95250" bIns="49212"/>
          <a:lstStyle/>
          <a:p>
            <a:endParaRPr lang="en-US" altLang="en-US"/>
          </a:p>
        </p:txBody>
      </p:sp>
    </p:spTree>
    <p:extLst>
      <p:ext uri="{BB962C8B-B14F-4D97-AF65-F5344CB8AC3E}">
        <p14:creationId xmlns:p14="http://schemas.microsoft.com/office/powerpoint/2010/main" val="302429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45</a:t>
            </a:fld>
            <a:endParaRPr lang="en-US"/>
          </a:p>
        </p:txBody>
      </p:sp>
    </p:spTree>
    <p:extLst>
      <p:ext uri="{BB962C8B-B14F-4D97-AF65-F5344CB8AC3E}">
        <p14:creationId xmlns:p14="http://schemas.microsoft.com/office/powerpoint/2010/main" val="3787885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A typical sequence to sequence model has two parts – an </a:t>
            </a:r>
            <a:r>
              <a:rPr lang="en-IN" sz="1200" b="1" i="0" u="none" strike="noStrike" kern="1200" dirty="0">
                <a:solidFill>
                  <a:schemeClr val="tx1"/>
                </a:solidFill>
                <a:effectLst/>
                <a:latin typeface="+mn-lt"/>
                <a:ea typeface="+mn-ea"/>
                <a:cs typeface="+mn-cs"/>
              </a:rPr>
              <a:t>encoder</a:t>
            </a:r>
            <a:r>
              <a:rPr lang="en-IN" sz="1200" b="0" i="0" u="none" strike="noStrike" kern="1200" dirty="0">
                <a:solidFill>
                  <a:schemeClr val="tx1"/>
                </a:solidFill>
                <a:effectLst/>
                <a:latin typeface="+mn-lt"/>
                <a:ea typeface="+mn-ea"/>
                <a:cs typeface="+mn-cs"/>
              </a:rPr>
              <a:t> and a </a:t>
            </a:r>
            <a:r>
              <a:rPr lang="en-IN" sz="1200" b="1" i="0" u="none" strike="noStrike" kern="1200" dirty="0">
                <a:solidFill>
                  <a:schemeClr val="tx1"/>
                </a:solidFill>
                <a:effectLst/>
                <a:latin typeface="+mn-lt"/>
                <a:ea typeface="+mn-ea"/>
                <a:cs typeface="+mn-cs"/>
              </a:rPr>
              <a:t>decoder.</a:t>
            </a:r>
            <a:r>
              <a:rPr lang="en-IN" sz="1200" b="0" i="0" u="none" strike="noStrike" kern="1200" dirty="0">
                <a:solidFill>
                  <a:schemeClr val="tx1"/>
                </a:solidFill>
                <a:effectLst/>
                <a:latin typeface="+mn-lt"/>
                <a:ea typeface="+mn-ea"/>
                <a:cs typeface="+mn-cs"/>
              </a:rPr>
              <a:t> Both the parts are practically two different neural network models combined into one giant network.</a:t>
            </a:r>
            <a:r>
              <a:rPr lang="en-IN" sz="1200" b="1" i="0" u="none" strike="noStrike" kern="1200" dirty="0">
                <a:solidFill>
                  <a:schemeClr val="tx1"/>
                </a:solidFill>
                <a:effectLst/>
                <a:latin typeface="+mn-lt"/>
                <a:ea typeface="+mn-ea"/>
                <a:cs typeface="+mn-cs"/>
              </a:rPr>
              <a:t> </a:t>
            </a:r>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Broadly, the task of an encoder network is to understand the input sequence, and create a smaller dimensional representation of it. This representation is then forwarded to a decoder network which generates a sequence of its own that represents the output.</a:t>
            </a:r>
          </a:p>
          <a:p>
            <a:endParaRPr lang="en-US" dirty="0"/>
          </a:p>
          <a:p>
            <a:pPr fontAlgn="base"/>
            <a:r>
              <a:rPr lang="en-IN" sz="1200" b="1" i="0" u="none" strike="noStrike" kern="1200" dirty="0">
                <a:solidFill>
                  <a:schemeClr val="tx1"/>
                </a:solidFill>
                <a:effectLst/>
                <a:latin typeface="+mn-lt"/>
                <a:ea typeface="+mn-ea"/>
                <a:cs typeface="+mn-cs"/>
              </a:rPr>
              <a:t>Encoder</a:t>
            </a:r>
            <a:r>
              <a:rPr lang="en-IN" sz="1200" b="0" i="0" u="none" strike="noStrike" kern="1200" dirty="0">
                <a:solidFill>
                  <a:schemeClr val="tx1"/>
                </a:solidFill>
                <a:effectLst/>
                <a:latin typeface="+mn-lt"/>
                <a:ea typeface="+mn-ea"/>
                <a:cs typeface="+mn-cs"/>
              </a:rPr>
              <a:t>: An RNN model that reads the entire source sequence to a fixed-length encoding.</a:t>
            </a:r>
          </a:p>
          <a:p>
            <a:pPr fontAlgn="base"/>
            <a:r>
              <a:rPr lang="en-IN" sz="1200" b="0" i="0" u="none" strike="noStrike" kern="1200" dirty="0">
                <a:solidFill>
                  <a:schemeClr val="tx1"/>
                </a:solidFill>
                <a:effectLst/>
                <a:latin typeface="+mn-lt"/>
                <a:ea typeface="+mn-ea"/>
                <a:cs typeface="+mn-cs"/>
              </a:rPr>
              <a:t>An Encoder Long Short Term Memory model (LSTM) reads the entire input sequence wherein, at each timestep, one word is fed into the encoder. It then processes the information at every timestep and captures the contextual information present in the input sequence.</a:t>
            </a:r>
          </a:p>
          <a:p>
            <a:pPr fontAlgn="base"/>
            <a:r>
              <a:rPr lang="en-IN" sz="1200" b="0" i="0" u="none" strike="noStrike" kern="1200" dirty="0">
                <a:solidFill>
                  <a:schemeClr val="tx1"/>
                </a:solidFill>
                <a:effectLst/>
                <a:latin typeface="+mn-lt"/>
                <a:ea typeface="+mn-ea"/>
                <a:cs typeface="+mn-cs"/>
              </a:rPr>
              <a:t>The decoder is also an LSTM network which reads the entire target sequence word-by-word and predicts the same sequence offset by one timestep. </a:t>
            </a:r>
            <a:r>
              <a:rPr lang="en-IN" sz="1200" b="1" i="0" u="none" strike="noStrike" kern="1200" dirty="0">
                <a:solidFill>
                  <a:schemeClr val="tx1"/>
                </a:solidFill>
                <a:effectLst/>
                <a:latin typeface="+mn-lt"/>
                <a:ea typeface="+mn-ea"/>
                <a:cs typeface="+mn-cs"/>
              </a:rPr>
              <a:t>The decoder is trained to predict the next word in the sequence given the previous word.</a:t>
            </a:r>
          </a:p>
          <a:p>
            <a:pPr fontAlgn="base"/>
            <a:endParaRPr lang="en-IN" sz="1200" b="0" i="0" u="none" strike="noStrike" kern="1200" dirty="0">
              <a:solidFill>
                <a:schemeClr val="tx1"/>
              </a:solidFill>
              <a:effectLst/>
              <a:latin typeface="+mn-lt"/>
              <a:ea typeface="+mn-ea"/>
              <a:cs typeface="+mn-cs"/>
            </a:endParaRPr>
          </a:p>
          <a:p>
            <a:pPr fontAlgn="base"/>
            <a:r>
              <a:rPr lang="en-IN" sz="1200" b="1" i="0" u="none" strike="noStrike" kern="1200" dirty="0">
                <a:solidFill>
                  <a:schemeClr val="tx1"/>
                </a:solidFill>
                <a:effectLst/>
                <a:latin typeface="+mn-lt"/>
                <a:ea typeface="+mn-ea"/>
                <a:cs typeface="+mn-cs"/>
              </a:rPr>
              <a:t>Decoder</a:t>
            </a:r>
            <a:r>
              <a:rPr lang="en-IN" sz="1200" b="0" i="0" u="none" strike="noStrike" kern="1200" dirty="0">
                <a:solidFill>
                  <a:schemeClr val="tx1"/>
                </a:solidFill>
                <a:effectLst/>
                <a:latin typeface="+mn-lt"/>
                <a:ea typeface="+mn-ea"/>
                <a:cs typeface="+mn-cs"/>
              </a:rPr>
              <a:t>: An RNN model that uses the encoded input sequence and decodes it to output the target sequence.</a:t>
            </a:r>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49</a:t>
            </a:fld>
            <a:endParaRPr lang="en-US"/>
          </a:p>
        </p:txBody>
      </p:sp>
    </p:spTree>
    <p:extLst>
      <p:ext uri="{BB962C8B-B14F-4D97-AF65-F5344CB8AC3E}">
        <p14:creationId xmlns:p14="http://schemas.microsoft.com/office/powerpoint/2010/main" val="3974864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Ok, Let’s start with a thought experiment. Let’s say you’re looking at reviews online to determine if you want to buy Life cereal (don’t ask me why). You’ll first read the review then determine if someone thought it was good or if it was bad.</a:t>
            </a:r>
          </a:p>
          <a:p>
            <a:r>
              <a:rPr lang="en-IN" sz="1200" b="0" i="0" u="none" strike="noStrike" kern="1200" dirty="0">
                <a:solidFill>
                  <a:schemeClr val="tx1"/>
                </a:solidFill>
                <a:effectLst/>
                <a:latin typeface="+mn-lt"/>
                <a:ea typeface="+mn-ea"/>
                <a:cs typeface="+mn-cs"/>
              </a:rPr>
              <a:t>When you read the review, your brain subconsciously only remembers important keywords. You pick up words like “amazing” and “perfectly balanced breakfast”. You don’t care much for words like “this”, “gave“, “all”, “should”, etc. If a friend asks you the next day what the review said, you probably wouldn’t remember it word for word. You might remember the main points though like “will definitely be buying again”. If you’re a lot like me, the other words will fade away from memory.</a:t>
            </a:r>
          </a:p>
          <a:p>
            <a:r>
              <a:rPr lang="en-IN" sz="1200" b="0" i="0" u="none" strike="noStrike" kern="1200" dirty="0">
                <a:solidFill>
                  <a:schemeClr val="tx1"/>
                </a:solidFill>
                <a:effectLst/>
                <a:latin typeface="+mn-lt"/>
                <a:ea typeface="+mn-ea"/>
                <a:cs typeface="+mn-cs"/>
              </a:rPr>
              <a:t>And that is essentially what an LSTM or GRU does. It can learn to keep only relevant information to make predictions, and forget non relevant data. In this case, the words you remembered made you judge that it was good.</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50</a:t>
            </a:fld>
            <a:endParaRPr lang="en-US"/>
          </a:p>
        </p:txBody>
      </p:sp>
    </p:spTree>
    <p:extLst>
      <p:ext uri="{BB962C8B-B14F-4D97-AF65-F5344CB8AC3E}">
        <p14:creationId xmlns:p14="http://schemas.microsoft.com/office/powerpoint/2010/main" val="676296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LSTM ’s and GRU’s were created as the solution to short-term memory and vanishing gradient problem</a:t>
            </a:r>
            <a:endParaRPr lang="en-IN" sz="1200" b="1"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LSTM (Long Short Term Memory): </a:t>
            </a:r>
            <a:r>
              <a:rPr lang="en-IN" sz="1200" kern="1200" dirty="0">
                <a:solidFill>
                  <a:schemeClr val="tx1"/>
                </a:solidFill>
                <a:effectLst/>
                <a:latin typeface="+mn-lt"/>
                <a:ea typeface="+mn-ea"/>
                <a:cs typeface="+mn-cs"/>
              </a:rPr>
              <a:t>LSTM has three gates (</a:t>
            </a:r>
            <a:r>
              <a:rPr lang="en-IN" sz="1200" i="1" kern="1200" dirty="0">
                <a:solidFill>
                  <a:schemeClr val="tx1"/>
                </a:solidFill>
                <a:effectLst/>
                <a:latin typeface="+mn-lt"/>
                <a:ea typeface="+mn-ea"/>
                <a:cs typeface="+mn-cs"/>
              </a:rPr>
              <a:t>input, output and forget gate</a:t>
            </a:r>
            <a:r>
              <a:rPr lang="en-IN" sz="1200" kern="1200" dirty="0">
                <a:solidFill>
                  <a:schemeClr val="tx1"/>
                </a:solidFill>
                <a:effectLst/>
                <a:latin typeface="+mn-lt"/>
                <a:ea typeface="+mn-ea"/>
                <a:cs typeface="+mn-cs"/>
              </a:rPr>
              <a:t>)</a:t>
            </a:r>
          </a:p>
          <a:p>
            <a:r>
              <a:rPr lang="en-IN" sz="1200" b="1" kern="1200" dirty="0">
                <a:solidFill>
                  <a:schemeClr val="tx1"/>
                </a:solidFill>
                <a:effectLst/>
                <a:latin typeface="+mn-lt"/>
                <a:ea typeface="+mn-ea"/>
                <a:cs typeface="+mn-cs"/>
              </a:rPr>
              <a:t>GRU (Gated Recurring Units):</a:t>
            </a:r>
            <a:r>
              <a:rPr lang="en-IN" sz="1200" kern="1200" dirty="0">
                <a:solidFill>
                  <a:schemeClr val="tx1"/>
                </a:solidFill>
                <a:effectLst/>
                <a:latin typeface="+mn-lt"/>
                <a:ea typeface="+mn-ea"/>
                <a:cs typeface="+mn-cs"/>
              </a:rPr>
              <a:t> GRU has two gates (</a:t>
            </a:r>
            <a:r>
              <a:rPr lang="en-IN" sz="1200" i="1" kern="1200" dirty="0">
                <a:solidFill>
                  <a:schemeClr val="tx1"/>
                </a:solidFill>
                <a:effectLst/>
                <a:latin typeface="+mn-lt"/>
                <a:ea typeface="+mn-ea"/>
                <a:cs typeface="+mn-cs"/>
              </a:rPr>
              <a:t>reset and update gate</a:t>
            </a:r>
            <a:r>
              <a:rPr lang="en-IN" sz="1200" kern="1200" dirty="0">
                <a:solidFill>
                  <a:schemeClr val="tx1"/>
                </a:solidFill>
                <a:effectLst/>
                <a:latin typeface="+mn-lt"/>
                <a:ea typeface="+mn-ea"/>
                <a:cs typeface="+mn-cs"/>
              </a:rPr>
              <a:t>).</a:t>
            </a:r>
          </a:p>
          <a:p>
            <a:endParaRPr lang="en-IN" sz="1200" b="1" kern="1200" dirty="0">
              <a:solidFill>
                <a:schemeClr val="tx1"/>
              </a:solidFill>
              <a:effectLst/>
              <a:latin typeface="+mn-lt"/>
              <a:ea typeface="+mn-ea"/>
              <a:cs typeface="+mn-cs"/>
            </a:endParaRPr>
          </a:p>
          <a:p>
            <a:r>
              <a:rPr lang="en-IN" sz="1200" b="1" i="0" u="none" strike="noStrike" kern="1200" dirty="0">
                <a:solidFill>
                  <a:schemeClr val="tx1"/>
                </a:solidFill>
                <a:effectLst/>
                <a:latin typeface="+mn-lt"/>
                <a:ea typeface="+mn-ea"/>
                <a:cs typeface="+mn-cs"/>
              </a:rPr>
              <a:t>Update Gate</a:t>
            </a:r>
          </a:p>
          <a:p>
            <a:r>
              <a:rPr lang="en-IN" sz="1200" b="0" i="0" u="none" strike="noStrike" kern="1200" dirty="0">
                <a:solidFill>
                  <a:schemeClr val="tx1"/>
                </a:solidFill>
                <a:effectLst/>
                <a:latin typeface="+mn-lt"/>
                <a:ea typeface="+mn-ea"/>
                <a:cs typeface="+mn-cs"/>
              </a:rPr>
              <a:t>The update gate acts similar to the forget and input gate of an LSTM. It decides what information to throw away and what new information to add.</a:t>
            </a:r>
          </a:p>
          <a:p>
            <a:r>
              <a:rPr lang="en-IN" sz="1200" b="1" i="0" u="none" strike="noStrike" kern="1200" dirty="0">
                <a:solidFill>
                  <a:schemeClr val="tx1"/>
                </a:solidFill>
                <a:effectLst/>
                <a:latin typeface="+mn-lt"/>
                <a:ea typeface="+mn-ea"/>
                <a:cs typeface="+mn-cs"/>
              </a:rPr>
              <a:t>Reset Gate</a:t>
            </a:r>
          </a:p>
          <a:p>
            <a:r>
              <a:rPr lang="en-IN" sz="1200" b="0" i="0" u="none" strike="noStrike" kern="1200" dirty="0">
                <a:solidFill>
                  <a:schemeClr val="tx1"/>
                </a:solidFill>
                <a:effectLst/>
                <a:latin typeface="+mn-lt"/>
                <a:ea typeface="+mn-ea"/>
                <a:cs typeface="+mn-cs"/>
              </a:rPr>
              <a:t>The reset gate is another gate is used to decide how much past information to forget.</a:t>
            </a:r>
          </a:p>
          <a:p>
            <a:endParaRPr lang="en-IN" sz="1200" b="1" kern="1200" dirty="0">
              <a:solidFill>
                <a:schemeClr val="tx1"/>
              </a:solidFill>
              <a:effectLst/>
              <a:latin typeface="+mn-lt"/>
              <a:ea typeface="+mn-ea"/>
              <a:cs typeface="+mn-cs"/>
            </a:endParaRPr>
          </a:p>
          <a:p>
            <a:r>
              <a:rPr lang="en-IN" sz="1200" kern="1200" dirty="0" err="1">
                <a:solidFill>
                  <a:schemeClr val="tx1"/>
                </a:solidFill>
                <a:effectLst/>
                <a:latin typeface="+mn-lt"/>
                <a:ea typeface="+mn-ea"/>
                <a:cs typeface="+mn-cs"/>
              </a:rPr>
              <a:t>THey</a:t>
            </a:r>
            <a:r>
              <a:rPr lang="en-IN" sz="1200" kern="1200" dirty="0">
                <a:solidFill>
                  <a:schemeClr val="tx1"/>
                </a:solidFill>
                <a:effectLst/>
                <a:latin typeface="+mn-lt"/>
                <a:ea typeface="+mn-ea"/>
                <a:cs typeface="+mn-cs"/>
              </a:rPr>
              <a:t> are not as such very different, but </a:t>
            </a:r>
            <a:r>
              <a:rPr lang="en-IN" sz="1200" kern="1200" dirty="0" err="1">
                <a:solidFill>
                  <a:schemeClr val="tx1"/>
                </a:solidFill>
                <a:effectLst/>
                <a:latin typeface="+mn-lt"/>
                <a:ea typeface="+mn-ea"/>
                <a:cs typeface="+mn-cs"/>
              </a:rPr>
              <a:t>gru</a:t>
            </a:r>
            <a:r>
              <a:rPr lang="en-IN" sz="1200" kern="1200" dirty="0">
                <a:solidFill>
                  <a:schemeClr val="tx1"/>
                </a:solidFill>
                <a:effectLst/>
                <a:latin typeface="+mn-lt"/>
                <a:ea typeface="+mn-ea"/>
                <a:cs typeface="+mn-cs"/>
              </a:rPr>
              <a:t> have lesser parameters so they take lesser time to train and generalize.</a:t>
            </a:r>
            <a:r>
              <a:rPr lang="en-IN" dirty="0">
                <a:effectLst/>
              </a:rPr>
              <a:t> </a:t>
            </a:r>
          </a:p>
          <a:p>
            <a:endParaRPr lang="en-IN" dirty="0">
              <a:effectLst/>
            </a:endParaRPr>
          </a:p>
          <a:p>
            <a:r>
              <a:rPr lang="en-IN" sz="1200" i="1" kern="1200" dirty="0">
                <a:solidFill>
                  <a:schemeClr val="tx1"/>
                </a:solidFill>
                <a:effectLst/>
                <a:latin typeface="+mn-lt"/>
                <a:ea typeface="+mn-ea"/>
                <a:cs typeface="+mn-cs"/>
              </a:rPr>
              <a:t>Great Men never dies. They live in our hearts</a:t>
            </a:r>
            <a:endParaRPr lang="en-IN" sz="1200" kern="1200" dirty="0">
              <a:solidFill>
                <a:schemeClr val="tx1"/>
              </a:solidFill>
              <a:effectLst/>
              <a:latin typeface="+mn-lt"/>
              <a:ea typeface="+mn-ea"/>
              <a:cs typeface="+mn-cs"/>
            </a:endParaRPr>
          </a:p>
          <a:p>
            <a:r>
              <a:rPr lang="en-IN" sz="1200" i="1" kern="1200" dirty="0">
                <a:solidFill>
                  <a:schemeClr val="tx1"/>
                </a:solidFill>
                <a:effectLst/>
                <a:latin typeface="+mn-lt"/>
                <a:ea typeface="+mn-ea"/>
                <a:cs typeface="+mn-cs"/>
              </a:rPr>
              <a:t>Great wall of china is amazing to watch</a:t>
            </a:r>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In both these sentences, word </a:t>
            </a:r>
            <a:r>
              <a:rPr lang="en-IN" sz="1200" b="1" kern="1200" dirty="0">
                <a:solidFill>
                  <a:schemeClr val="tx1"/>
                </a:solidFill>
                <a:effectLst/>
                <a:latin typeface="+mn-lt"/>
                <a:ea typeface="+mn-ea"/>
                <a:cs typeface="+mn-cs"/>
              </a:rPr>
              <a:t>Great</a:t>
            </a:r>
            <a:r>
              <a:rPr lang="en-IN" sz="1200" kern="1200" dirty="0">
                <a:solidFill>
                  <a:schemeClr val="tx1"/>
                </a:solidFill>
                <a:effectLst/>
                <a:latin typeface="+mn-lt"/>
                <a:ea typeface="+mn-ea"/>
                <a:cs typeface="+mn-cs"/>
              </a:rPr>
              <a:t> means different and its meaning cannot be understood exactly using </a:t>
            </a:r>
            <a:r>
              <a:rPr lang="en-IN" sz="1200" b="1" kern="1200" dirty="0">
                <a:solidFill>
                  <a:schemeClr val="tx1"/>
                </a:solidFill>
                <a:effectLst/>
                <a:latin typeface="+mn-lt"/>
                <a:ea typeface="+mn-ea"/>
                <a:cs typeface="+mn-cs"/>
              </a:rPr>
              <a:t>LSTM/GRU</a:t>
            </a:r>
            <a:r>
              <a:rPr lang="en-IN" sz="1200" kern="1200" dirty="0">
                <a:solidFill>
                  <a:schemeClr val="tx1"/>
                </a:solidFill>
                <a:effectLst/>
                <a:latin typeface="+mn-lt"/>
                <a:ea typeface="+mn-ea"/>
                <a:cs typeface="+mn-cs"/>
              </a:rPr>
              <a:t> because this is the first word of the sentence and there is no other words with which </a:t>
            </a:r>
            <a:r>
              <a:rPr lang="en-IN" sz="1200" b="1" kern="1200" dirty="0">
                <a:solidFill>
                  <a:schemeClr val="tx1"/>
                </a:solidFill>
                <a:effectLst/>
                <a:latin typeface="+mn-lt"/>
                <a:ea typeface="+mn-ea"/>
                <a:cs typeface="+mn-cs"/>
              </a:rPr>
              <a:t>LSTM/GRU </a:t>
            </a:r>
            <a:r>
              <a:rPr lang="en-IN" sz="1200" kern="1200" dirty="0">
                <a:solidFill>
                  <a:schemeClr val="tx1"/>
                </a:solidFill>
                <a:effectLst/>
                <a:latin typeface="+mn-lt"/>
                <a:ea typeface="+mn-ea"/>
                <a:cs typeface="+mn-cs"/>
              </a:rPr>
              <a:t>can relate to understand the context. Here comes the use case of </a:t>
            </a:r>
            <a:r>
              <a:rPr lang="en-IN" sz="1200" b="1" kern="1200" dirty="0">
                <a:solidFill>
                  <a:schemeClr val="tx1"/>
                </a:solidFill>
                <a:effectLst/>
                <a:latin typeface="+mn-lt"/>
                <a:ea typeface="+mn-ea"/>
                <a:cs typeface="+mn-cs"/>
              </a:rPr>
              <a:t>bidirectional RNN</a:t>
            </a:r>
            <a:r>
              <a:rPr lang="en-IN" sz="1200" kern="1200" dirty="0">
                <a:solidFill>
                  <a:schemeClr val="tx1"/>
                </a:solidFill>
                <a:effectLst/>
                <a:latin typeface="+mn-lt"/>
                <a:ea typeface="+mn-ea"/>
                <a:cs typeface="+mn-cs"/>
              </a:rPr>
              <a:t> where learning is done from both the end and hence the meaning of the word is understood using the context both forward and reverse.</a:t>
            </a:r>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51</a:t>
            </a:fld>
            <a:endParaRPr lang="en-US"/>
          </a:p>
        </p:txBody>
      </p:sp>
    </p:spTree>
    <p:extLst>
      <p:ext uri="{BB962C8B-B14F-4D97-AF65-F5344CB8AC3E}">
        <p14:creationId xmlns:p14="http://schemas.microsoft.com/office/powerpoint/2010/main" val="3940201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b="0" i="0" u="none" strike="noStrike" kern="1200" dirty="0">
              <a:solidFill>
                <a:schemeClr val="tx1"/>
              </a:solidFill>
              <a:effectLst/>
              <a:latin typeface="+mn-lt"/>
              <a:ea typeface="+mn-ea"/>
              <a:cs typeface="+mn-cs"/>
            </a:endParaRP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The trouble with seq2seq is that the </a:t>
            </a:r>
            <a:r>
              <a:rPr lang="en-IN" sz="1200" b="0" i="1" u="none" strike="noStrike" kern="1200" dirty="0">
                <a:solidFill>
                  <a:schemeClr val="tx1"/>
                </a:solidFill>
                <a:effectLst/>
                <a:latin typeface="+mn-lt"/>
                <a:ea typeface="+mn-ea"/>
                <a:cs typeface="+mn-cs"/>
              </a:rPr>
              <a:t>only</a:t>
            </a:r>
            <a:r>
              <a:rPr lang="en-IN" sz="1200" b="0" i="0" u="none" strike="noStrike" kern="1200" dirty="0">
                <a:solidFill>
                  <a:schemeClr val="tx1"/>
                </a:solidFill>
                <a:effectLst/>
                <a:latin typeface="+mn-lt"/>
                <a:ea typeface="+mn-ea"/>
                <a:cs typeface="+mn-cs"/>
              </a:rPr>
              <a:t> information that the decoder receives from the encoder is the </a:t>
            </a:r>
            <a:r>
              <a:rPr lang="en-IN" sz="1200" b="1" i="0" u="none" strike="noStrike" kern="1200" dirty="0">
                <a:solidFill>
                  <a:schemeClr val="tx1"/>
                </a:solidFill>
                <a:effectLst/>
                <a:latin typeface="+mn-lt"/>
                <a:ea typeface="+mn-ea"/>
                <a:cs typeface="+mn-cs"/>
              </a:rPr>
              <a:t>last encoder hidden state </a:t>
            </a:r>
            <a:r>
              <a:rPr lang="en-IN" sz="1200" b="0" i="0" u="none" strike="noStrike" kern="1200" dirty="0">
                <a:solidFill>
                  <a:schemeClr val="tx1"/>
                </a:solidFill>
                <a:effectLst/>
                <a:latin typeface="+mn-lt"/>
                <a:ea typeface="+mn-ea"/>
                <a:cs typeface="+mn-cs"/>
              </a:rPr>
              <a:t>(the 2</a:t>
            </a:r>
            <a:r>
              <a:rPr lang="en-IN" sz="1200" b="1"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tiny</a:t>
            </a:r>
            <a:r>
              <a:rPr lang="en-IN" sz="1200" b="1"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rPr>
              <a:t>red nodes in Fig. 0.1), a vector representation which is like a numerical summary of an input sequence. So, for a long input text (Fig. 0.2), we unreasonably expect the decoder to use just this </a:t>
            </a:r>
            <a:r>
              <a:rPr lang="en-IN" sz="1200" b="0" i="1" u="none" strike="noStrike" kern="1200" dirty="0">
                <a:solidFill>
                  <a:schemeClr val="tx1"/>
                </a:solidFill>
                <a:effectLst/>
                <a:latin typeface="+mn-lt"/>
                <a:ea typeface="+mn-ea"/>
                <a:cs typeface="+mn-cs"/>
              </a:rPr>
              <a:t>one</a:t>
            </a:r>
            <a:r>
              <a:rPr lang="en-IN" sz="1200" b="0" i="0" u="none" strike="noStrike" kern="1200" dirty="0">
                <a:solidFill>
                  <a:schemeClr val="tx1"/>
                </a:solidFill>
                <a:effectLst/>
                <a:latin typeface="+mn-lt"/>
                <a:ea typeface="+mn-ea"/>
                <a:cs typeface="+mn-cs"/>
              </a:rPr>
              <a:t> vector representation (hoping that it ‘sufficiently summarises the input sequence’) to output a translation. This might lead to catastrophic forgetting. This paragraph has 100 words. Can you translate this paragraph to another language you know, right after this question mark?</a:t>
            </a:r>
          </a:p>
          <a:p>
            <a:r>
              <a:rPr lang="en-IN" sz="1200" b="0" i="0" u="none" strike="noStrike" kern="1200" dirty="0">
                <a:solidFill>
                  <a:schemeClr val="tx1"/>
                </a:solidFill>
                <a:effectLst/>
                <a:latin typeface="+mn-lt"/>
                <a:ea typeface="+mn-ea"/>
                <a:cs typeface="+mn-cs"/>
              </a:rPr>
              <a:t>If we can’t, then we shouldn’t be so cruel to the decoder. How about instead of just one vector representation, let’s give the decoder a vector representation from </a:t>
            </a:r>
            <a:r>
              <a:rPr lang="en-IN" sz="1200" b="0" i="1" u="none" strike="noStrike" kern="1200" dirty="0">
                <a:solidFill>
                  <a:schemeClr val="tx1"/>
                </a:solidFill>
                <a:effectLst/>
                <a:latin typeface="+mn-lt"/>
                <a:ea typeface="+mn-ea"/>
                <a:cs typeface="+mn-cs"/>
              </a:rPr>
              <a:t>every</a:t>
            </a:r>
            <a:r>
              <a:rPr lang="en-IN" sz="1200" b="0" i="0" u="none" strike="noStrike" kern="1200" dirty="0">
                <a:solidFill>
                  <a:schemeClr val="tx1"/>
                </a:solidFill>
                <a:effectLst/>
                <a:latin typeface="+mn-lt"/>
                <a:ea typeface="+mn-ea"/>
                <a:cs typeface="+mn-cs"/>
              </a:rPr>
              <a:t> encoder time step so that it can make well-informed translations? Enter </a:t>
            </a:r>
            <a:r>
              <a:rPr lang="en-IN" sz="1200" b="1" i="0" u="none" strike="noStrike" kern="1200" dirty="0">
                <a:solidFill>
                  <a:schemeClr val="tx1"/>
                </a:solidFill>
                <a:effectLst/>
                <a:latin typeface="+mn-lt"/>
                <a:ea typeface="+mn-ea"/>
                <a:cs typeface="+mn-cs"/>
              </a:rPr>
              <a:t>attention</a:t>
            </a:r>
            <a:r>
              <a:rPr lang="en-IN" sz="1200" b="0" i="0" u="none" strike="noStrike" kern="1200" dirty="0">
                <a:solidFill>
                  <a:schemeClr val="tx1"/>
                </a:solidFill>
                <a:effectLst/>
                <a:latin typeface="+mn-lt"/>
                <a:ea typeface="+mn-ea"/>
                <a:cs typeface="+mn-cs"/>
              </a:rPr>
              <a:t>.</a:t>
            </a:r>
          </a:p>
          <a:p>
            <a:endParaRPr lang="en-IN" sz="1200" b="0" i="0" u="none" strike="noStrike" kern="1200" dirty="0">
              <a:solidFill>
                <a:schemeClr val="tx1"/>
              </a:solidFill>
              <a:effectLst/>
              <a:latin typeface="+mn-lt"/>
              <a:ea typeface="+mn-ea"/>
              <a:cs typeface="+mn-cs"/>
            </a:endParaRPr>
          </a:p>
          <a:p>
            <a:r>
              <a:rPr lang="en-IN" sz="1200" b="0" i="0" u="none" strike="noStrike" kern="1200" dirty="0">
                <a:solidFill>
                  <a:schemeClr val="tx1"/>
                </a:solidFill>
                <a:effectLst/>
                <a:latin typeface="+mn-lt"/>
                <a:ea typeface="+mn-ea"/>
                <a:cs typeface="+mn-cs"/>
              </a:rPr>
              <a:t>So how do we overcome this problem of long sequences? This is where the concept of </a:t>
            </a:r>
            <a:r>
              <a:rPr lang="en-IN" sz="1200" b="1" i="0" u="none" strike="noStrike" kern="1200" dirty="0">
                <a:solidFill>
                  <a:schemeClr val="tx1"/>
                </a:solidFill>
                <a:effectLst/>
                <a:latin typeface="+mn-lt"/>
                <a:ea typeface="+mn-ea"/>
                <a:cs typeface="+mn-cs"/>
              </a:rPr>
              <a:t>attention mechanism </a:t>
            </a:r>
            <a:r>
              <a:rPr lang="en-IN" sz="1200" b="0" i="0" u="none" strike="noStrike" kern="1200" dirty="0">
                <a:solidFill>
                  <a:schemeClr val="tx1"/>
                </a:solidFill>
                <a:effectLst/>
                <a:latin typeface="+mn-lt"/>
                <a:ea typeface="+mn-ea"/>
                <a:cs typeface="+mn-cs"/>
              </a:rPr>
              <a:t>comes into the picture. It aims to predict a word by looking at a few specific parts of the sequence only, rather than the entire sequence. It really is as awesome as it sounds!</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52</a:t>
            </a:fld>
            <a:endParaRPr lang="en-US"/>
          </a:p>
        </p:txBody>
      </p:sp>
    </p:spTree>
    <p:extLst>
      <p:ext uri="{BB962C8B-B14F-4D97-AF65-F5344CB8AC3E}">
        <p14:creationId xmlns:p14="http://schemas.microsoft.com/office/powerpoint/2010/main" val="4426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Futura Next Book" panose="020B0502020204020303" pitchFamily="34" charset="77"/>
                <a:ea typeface="+mn-ea"/>
                <a:cs typeface="+mn-cs"/>
                <a:hlinkClick r:id="rId3"/>
              </a:rPr>
              <a:t>https://github.com/kubeflow/tf-operator/tree/master/examples/distribution_strategy</a:t>
            </a:r>
            <a:endParaRPr lang="en-US" sz="1200" b="0" i="0" kern="1200" dirty="0">
              <a:solidFill>
                <a:schemeClr val="tx1"/>
              </a:solidFill>
              <a:effectLst/>
              <a:latin typeface="Futura Next Book" panose="020B0502020204020303" pitchFamily="34" charset="77"/>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7A98D17C-A7EE-D345-89E6-D3D1C299CC23}" type="slidenum">
              <a:rPr lang="en-US" smtClean="0"/>
              <a:pPr/>
              <a:t>5</a:t>
            </a:fld>
            <a:endParaRPr lang="en-US" dirty="0"/>
          </a:p>
        </p:txBody>
      </p:sp>
    </p:spTree>
    <p:extLst>
      <p:ext uri="{BB962C8B-B14F-4D97-AF65-F5344CB8AC3E}">
        <p14:creationId xmlns:p14="http://schemas.microsoft.com/office/powerpoint/2010/main" val="127201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Attention is calculated with another feedforward layer in the decoder. This layer will use the current input and hidden state to create a new vector, which is the same size as the input sequence (in practice, a fixed maximum length). This vector is processed through </a:t>
            </a:r>
            <a:r>
              <a:rPr lang="en-IN" sz="1200" b="0" i="0" u="none" strike="noStrike" kern="1200" dirty="0" err="1">
                <a:solidFill>
                  <a:schemeClr val="tx1"/>
                </a:solidFill>
                <a:effectLst/>
                <a:latin typeface="+mn-lt"/>
                <a:ea typeface="+mn-ea"/>
                <a:cs typeface="+mn-cs"/>
              </a:rPr>
              <a:t>softmax</a:t>
            </a:r>
            <a:r>
              <a:rPr lang="en-IN" sz="1200" b="0" i="0" u="none" strike="noStrike" kern="1200" dirty="0">
                <a:solidFill>
                  <a:schemeClr val="tx1"/>
                </a:solidFill>
                <a:effectLst/>
                <a:latin typeface="+mn-lt"/>
                <a:ea typeface="+mn-ea"/>
                <a:cs typeface="+mn-cs"/>
              </a:rPr>
              <a:t> to create </a:t>
            </a:r>
            <a:r>
              <a:rPr lang="en-IN" sz="1200" b="0" i="1" u="none" strike="noStrike" kern="1200" dirty="0">
                <a:solidFill>
                  <a:schemeClr val="tx1"/>
                </a:solidFill>
                <a:effectLst/>
                <a:latin typeface="+mn-lt"/>
                <a:ea typeface="+mn-ea"/>
                <a:cs typeface="+mn-cs"/>
              </a:rPr>
              <a:t>attention weights</a:t>
            </a:r>
            <a:r>
              <a:rPr lang="en-IN" sz="1200" b="0" i="0" u="none" strike="noStrike" kern="1200" dirty="0">
                <a:solidFill>
                  <a:schemeClr val="tx1"/>
                </a:solidFill>
                <a:effectLst/>
                <a:latin typeface="+mn-lt"/>
                <a:ea typeface="+mn-ea"/>
                <a:cs typeface="+mn-cs"/>
              </a:rPr>
              <a:t>, which are multiplied by the encoders' outputs to create a new context vector, which is then used to predict the next output.</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54</a:t>
            </a:fld>
            <a:endParaRPr lang="en-US"/>
          </a:p>
        </p:txBody>
      </p:sp>
    </p:spTree>
    <p:extLst>
      <p:ext uri="{BB962C8B-B14F-4D97-AF65-F5344CB8AC3E}">
        <p14:creationId xmlns:p14="http://schemas.microsoft.com/office/powerpoint/2010/main" val="3564017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first word </a:t>
            </a:r>
            <a:r>
              <a:rPr lang="en-IN" b="1" dirty="0"/>
              <a:t>‘I’</a:t>
            </a:r>
            <a:r>
              <a:rPr lang="en-IN" dirty="0"/>
              <a:t> in the target sequence is connected to the fourth word </a:t>
            </a:r>
            <a:r>
              <a:rPr lang="en-IN" b="1" dirty="0"/>
              <a:t>‘you’</a:t>
            </a:r>
            <a:r>
              <a:rPr lang="en-IN" dirty="0"/>
              <a:t> in the source sequence, right? Similarly, the second-word </a:t>
            </a:r>
            <a:r>
              <a:rPr lang="en-IN" b="1" dirty="0"/>
              <a:t>‘love’</a:t>
            </a:r>
            <a:r>
              <a:rPr lang="en-IN" dirty="0"/>
              <a:t> in the target sequence is associated with the fifth word </a:t>
            </a:r>
            <a:r>
              <a:rPr lang="en-IN" b="1" dirty="0"/>
              <a:t>‘like’</a:t>
            </a:r>
            <a:r>
              <a:rPr lang="en-IN" dirty="0"/>
              <a:t> in the source sequence. </a:t>
            </a:r>
          </a:p>
          <a:p>
            <a:r>
              <a:rPr lang="en-IN" b="1" dirty="0"/>
              <a:t>So, instead of looking at all the words in the source sequence, we can increase the importance of specific parts of the source sequence that result in the target sequence.</a:t>
            </a:r>
            <a:r>
              <a:rPr lang="en-IN" dirty="0"/>
              <a:t> This is the basic idea behind the attention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Global Attention:</a:t>
            </a:r>
          </a:p>
          <a:p>
            <a:r>
              <a:rPr lang="en-IN" sz="1200" b="0" i="0" u="none" strike="noStrike" kern="1200" dirty="0">
                <a:solidFill>
                  <a:schemeClr val="tx1"/>
                </a:solidFill>
                <a:effectLst/>
                <a:latin typeface="+mn-lt"/>
                <a:ea typeface="+mn-ea"/>
                <a:cs typeface="+mn-cs"/>
              </a:rPr>
              <a:t>Here, the attention is placed on all the source positions. In other words, </a:t>
            </a:r>
            <a:r>
              <a:rPr lang="en-IN" sz="1200" b="1" i="0" u="none" strike="noStrike" kern="1200" dirty="0">
                <a:solidFill>
                  <a:schemeClr val="tx1"/>
                </a:solidFill>
                <a:effectLst/>
                <a:latin typeface="+mn-lt"/>
                <a:ea typeface="+mn-ea"/>
                <a:cs typeface="+mn-cs"/>
              </a:rPr>
              <a:t>all the hidden states of the encoder are considered for deriving the attended context vector:</a:t>
            </a:r>
          </a:p>
          <a:p>
            <a:r>
              <a:rPr lang="en-IN" sz="1200" b="1" i="0" u="none" strike="noStrike" kern="1200" dirty="0">
                <a:solidFill>
                  <a:schemeClr val="tx1"/>
                </a:solidFill>
                <a:effectLst/>
                <a:latin typeface="+mn-lt"/>
                <a:ea typeface="+mn-ea"/>
                <a:cs typeface="+mn-cs"/>
              </a:rPr>
              <a:t>Local Attention:</a:t>
            </a:r>
          </a:p>
          <a:p>
            <a:r>
              <a:rPr lang="en-IN" sz="1200" b="0" i="0" u="none" strike="noStrike" kern="1200" dirty="0">
                <a:solidFill>
                  <a:schemeClr val="tx1"/>
                </a:solidFill>
                <a:effectLst/>
                <a:latin typeface="+mn-lt"/>
                <a:ea typeface="+mn-ea"/>
                <a:cs typeface="+mn-cs"/>
              </a:rPr>
              <a:t>Here, the attention is placed on only a few source positions. </a:t>
            </a:r>
            <a:r>
              <a:rPr lang="en-IN" sz="1200" b="1" i="0" u="none" strike="noStrike" kern="1200" dirty="0">
                <a:solidFill>
                  <a:schemeClr val="tx1"/>
                </a:solidFill>
                <a:effectLst/>
                <a:latin typeface="+mn-lt"/>
                <a:ea typeface="+mn-ea"/>
                <a:cs typeface="+mn-cs"/>
              </a:rPr>
              <a:t>Only a few hidden states of the encoder are considered for deriving the attended context vector:</a:t>
            </a:r>
            <a:endParaRPr lang="en-IN" sz="1200" b="0" i="0" u="none" strike="noStrike" kern="1200" dirty="0">
              <a:solidFill>
                <a:schemeClr val="tx1"/>
              </a:solidFill>
              <a:effectLst/>
              <a:latin typeface="+mn-lt"/>
              <a:ea typeface="+mn-ea"/>
              <a:cs typeface="+mn-cs"/>
            </a:endParaRPr>
          </a:p>
          <a:p>
            <a:endParaRPr lang="en-IN" dirty="0"/>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55</a:t>
            </a:fld>
            <a:endParaRPr lang="en-US"/>
          </a:p>
        </p:txBody>
      </p:sp>
    </p:spTree>
    <p:extLst>
      <p:ext uri="{BB962C8B-B14F-4D97-AF65-F5344CB8AC3E}">
        <p14:creationId xmlns:p14="http://schemas.microsoft.com/office/powerpoint/2010/main" val="3678724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Attention places different focus on different words by assigning each word with a score. Then, using the </a:t>
            </a:r>
            <a:r>
              <a:rPr lang="en-IN" sz="1200" b="0" i="0" u="none" strike="noStrike" kern="1200" dirty="0" err="1">
                <a:solidFill>
                  <a:schemeClr val="tx1"/>
                </a:solidFill>
                <a:effectLst/>
                <a:latin typeface="+mn-lt"/>
                <a:ea typeface="+mn-ea"/>
                <a:cs typeface="+mn-cs"/>
              </a:rPr>
              <a:t>softmaxed</a:t>
            </a:r>
            <a:r>
              <a:rPr lang="en-IN" sz="1200" b="0" i="0" u="none" strike="noStrike" kern="1200" dirty="0">
                <a:solidFill>
                  <a:schemeClr val="tx1"/>
                </a:solidFill>
                <a:effectLst/>
                <a:latin typeface="+mn-lt"/>
                <a:ea typeface="+mn-ea"/>
                <a:cs typeface="+mn-cs"/>
              </a:rPr>
              <a:t> scores, we aggregate the encoder hidden states using a weighted sum of the encoder hidden states, to get the context vector. The implementations of an attention layer can be broken down into 4 steps</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56</a:t>
            </a:fld>
            <a:endParaRPr lang="en-US"/>
          </a:p>
        </p:txBody>
      </p:sp>
    </p:spTree>
    <p:extLst>
      <p:ext uri="{BB962C8B-B14F-4D97-AF65-F5344CB8AC3E}">
        <p14:creationId xmlns:p14="http://schemas.microsoft.com/office/powerpoint/2010/main" val="307258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Let’s first prepare all the available encoder hidden states (green) and the first decoder hidden state (red). In our example, we have 4 encoder hidden states and the current decoder hidden state. (Note: the last consolidated encoder hidden state is fed as </a:t>
            </a:r>
            <a:r>
              <a:rPr lang="en-IN" sz="1200" b="0" i="1" u="none" strike="noStrike" kern="1200" dirty="0">
                <a:solidFill>
                  <a:schemeClr val="tx1"/>
                </a:solidFill>
                <a:effectLst/>
                <a:latin typeface="+mn-lt"/>
                <a:ea typeface="+mn-ea"/>
                <a:cs typeface="+mn-cs"/>
              </a:rPr>
              <a:t>input</a:t>
            </a:r>
            <a:r>
              <a:rPr lang="en-IN" sz="1200" b="0" i="0" u="none" strike="noStrike" kern="1200" dirty="0">
                <a:solidFill>
                  <a:schemeClr val="tx1"/>
                </a:solidFill>
                <a:effectLst/>
                <a:latin typeface="+mn-lt"/>
                <a:ea typeface="+mn-ea"/>
                <a:cs typeface="+mn-cs"/>
              </a:rPr>
              <a:t> to the first time step of the decoder. The output of this first time step of the decoder is called the first decoder hidden state, as seen below.)</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57</a:t>
            </a:fld>
            <a:endParaRPr lang="en-US"/>
          </a:p>
        </p:txBody>
      </p:sp>
    </p:spTree>
    <p:extLst>
      <p:ext uri="{BB962C8B-B14F-4D97-AF65-F5344CB8AC3E}">
        <p14:creationId xmlns:p14="http://schemas.microsoft.com/office/powerpoint/2010/main" val="413048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kern="1200" dirty="0">
                <a:solidFill>
                  <a:schemeClr val="tx1"/>
                </a:solidFill>
                <a:effectLst/>
                <a:latin typeface="+mn-lt"/>
                <a:ea typeface="+mn-ea"/>
                <a:cs typeface="+mn-cs"/>
              </a:rPr>
              <a:t>A score (scalar) is obtained by a score function (also known as </a:t>
            </a:r>
            <a:r>
              <a:rPr lang="en-IN" sz="1200" b="0" i="1" u="none" strike="noStrike" kern="1200" dirty="0">
                <a:solidFill>
                  <a:schemeClr val="tx1"/>
                </a:solidFill>
                <a:effectLst/>
                <a:latin typeface="+mn-lt"/>
                <a:ea typeface="+mn-ea"/>
                <a:cs typeface="+mn-cs"/>
              </a:rPr>
              <a:t>alignment score function </a:t>
            </a:r>
            <a:r>
              <a:rPr lang="en-IN" sz="1200" b="0" i="0" u="none" strike="noStrike" kern="1200" dirty="0">
                <a:solidFill>
                  <a:schemeClr val="tx1"/>
                </a:solidFill>
                <a:effectLst/>
                <a:latin typeface="+mn-lt"/>
                <a:ea typeface="+mn-ea"/>
                <a:cs typeface="+mn-cs"/>
              </a:rPr>
              <a:t>[</a:t>
            </a:r>
            <a:r>
              <a:rPr lang="en-IN" sz="1200" b="0" i="0" u="none" strike="noStrike" kern="1200" dirty="0">
                <a:solidFill>
                  <a:schemeClr val="tx1"/>
                </a:solidFill>
                <a:effectLst/>
                <a:latin typeface="+mn-lt"/>
                <a:ea typeface="+mn-ea"/>
                <a:cs typeface="+mn-cs"/>
                <a:hlinkClick r:id="rId3"/>
              </a:rPr>
              <a:t>2</a:t>
            </a:r>
            <a:r>
              <a:rPr lang="en-IN" sz="1200" b="0" i="0" u="none" strike="noStrike" kern="1200" dirty="0">
                <a:solidFill>
                  <a:schemeClr val="tx1"/>
                </a:solidFill>
                <a:effectLst/>
                <a:latin typeface="+mn-lt"/>
                <a:ea typeface="+mn-ea"/>
                <a:cs typeface="+mn-cs"/>
              </a:rPr>
              <a:t>] or </a:t>
            </a:r>
            <a:r>
              <a:rPr lang="en-IN" sz="1200" b="0" i="1" u="none" strike="noStrike" kern="1200" dirty="0">
                <a:solidFill>
                  <a:schemeClr val="tx1"/>
                </a:solidFill>
                <a:effectLst/>
                <a:latin typeface="+mn-lt"/>
                <a:ea typeface="+mn-ea"/>
                <a:cs typeface="+mn-cs"/>
              </a:rPr>
              <a:t>alignment model </a:t>
            </a:r>
            <a:r>
              <a:rPr lang="en-IN" sz="1200" b="0" i="0" u="none" strike="noStrike" kern="1200" dirty="0">
                <a:solidFill>
                  <a:schemeClr val="tx1"/>
                </a:solidFill>
                <a:effectLst/>
                <a:latin typeface="+mn-lt"/>
                <a:ea typeface="+mn-ea"/>
                <a:cs typeface="+mn-cs"/>
              </a:rPr>
              <a:t>[</a:t>
            </a:r>
            <a:r>
              <a:rPr lang="en-IN" sz="1200" b="0" i="0" u="none" strike="noStrike" kern="1200" dirty="0">
                <a:solidFill>
                  <a:schemeClr val="tx1"/>
                </a:solidFill>
                <a:effectLst/>
                <a:latin typeface="+mn-lt"/>
                <a:ea typeface="+mn-ea"/>
                <a:cs typeface="+mn-cs"/>
                <a:hlinkClick r:id="rId4"/>
              </a:rPr>
              <a:t>1</a:t>
            </a:r>
            <a:r>
              <a:rPr lang="en-IN" sz="1200" b="0" i="0" u="none" strike="noStrike" kern="1200" dirty="0">
                <a:solidFill>
                  <a:schemeClr val="tx1"/>
                </a:solidFill>
                <a:effectLst/>
                <a:latin typeface="+mn-lt"/>
                <a:ea typeface="+mn-ea"/>
                <a:cs typeface="+mn-cs"/>
              </a:rPr>
              <a:t>]). In this example, the score function is a dot product between the decoder and encoder hidden states.</a:t>
            </a:r>
            <a:endParaRPr lang="en-US" dirty="0"/>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58</a:t>
            </a:fld>
            <a:endParaRPr lang="en-US"/>
          </a:p>
        </p:txBody>
      </p:sp>
    </p:spTree>
    <p:extLst>
      <p:ext uri="{BB962C8B-B14F-4D97-AF65-F5344CB8AC3E}">
        <p14:creationId xmlns:p14="http://schemas.microsoft.com/office/powerpoint/2010/main" val="2422732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We put the scores to a </a:t>
            </a:r>
            <a:r>
              <a:rPr lang="en-IN" sz="1200" b="0" i="0" u="none" strike="noStrike" kern="1200" dirty="0" err="1">
                <a:solidFill>
                  <a:schemeClr val="tx1"/>
                </a:solidFill>
                <a:effectLst/>
                <a:latin typeface="+mn-lt"/>
                <a:ea typeface="+mn-ea"/>
                <a:cs typeface="+mn-cs"/>
              </a:rPr>
              <a:t>softmax</a:t>
            </a:r>
            <a:r>
              <a:rPr lang="en-IN" sz="1200" b="0" i="0" u="none" strike="noStrike" kern="1200" dirty="0">
                <a:solidFill>
                  <a:schemeClr val="tx1"/>
                </a:solidFill>
                <a:effectLst/>
                <a:latin typeface="+mn-lt"/>
                <a:ea typeface="+mn-ea"/>
                <a:cs typeface="+mn-cs"/>
              </a:rPr>
              <a:t> layer so that the </a:t>
            </a:r>
            <a:r>
              <a:rPr lang="en-IN" sz="1200" b="0" i="0" u="none" strike="noStrike" kern="1200" dirty="0" err="1">
                <a:solidFill>
                  <a:schemeClr val="tx1"/>
                </a:solidFill>
                <a:effectLst/>
                <a:latin typeface="+mn-lt"/>
                <a:ea typeface="+mn-ea"/>
                <a:cs typeface="+mn-cs"/>
              </a:rPr>
              <a:t>softmaxed</a:t>
            </a:r>
            <a:r>
              <a:rPr lang="en-IN" sz="1200" b="0" i="0" u="none" strike="noStrike" kern="1200" dirty="0">
                <a:solidFill>
                  <a:schemeClr val="tx1"/>
                </a:solidFill>
                <a:effectLst/>
                <a:latin typeface="+mn-lt"/>
                <a:ea typeface="+mn-ea"/>
                <a:cs typeface="+mn-cs"/>
              </a:rPr>
              <a:t> scores (scalar) add up to 1. These </a:t>
            </a:r>
            <a:r>
              <a:rPr lang="en-IN" sz="1200" b="0" i="0" u="none" strike="noStrike" kern="1200" dirty="0" err="1">
                <a:solidFill>
                  <a:schemeClr val="tx1"/>
                </a:solidFill>
                <a:effectLst/>
                <a:latin typeface="+mn-lt"/>
                <a:ea typeface="+mn-ea"/>
                <a:cs typeface="+mn-cs"/>
              </a:rPr>
              <a:t>softmaxed</a:t>
            </a:r>
            <a:r>
              <a:rPr lang="en-IN" sz="1200" b="0" i="0" u="none" strike="noStrike" kern="1200" dirty="0">
                <a:solidFill>
                  <a:schemeClr val="tx1"/>
                </a:solidFill>
                <a:effectLst/>
                <a:latin typeface="+mn-lt"/>
                <a:ea typeface="+mn-ea"/>
                <a:cs typeface="+mn-cs"/>
              </a:rPr>
              <a:t> scores represent the </a:t>
            </a:r>
            <a:r>
              <a:rPr lang="en-IN" sz="1200" b="0" i="1" u="none" strike="noStrike" kern="1200" dirty="0">
                <a:solidFill>
                  <a:schemeClr val="tx1"/>
                </a:solidFill>
                <a:effectLst/>
                <a:latin typeface="+mn-lt"/>
                <a:ea typeface="+mn-ea"/>
                <a:cs typeface="+mn-cs"/>
              </a:rPr>
              <a:t>attention distribution </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59</a:t>
            </a:fld>
            <a:endParaRPr lang="en-US"/>
          </a:p>
        </p:txBody>
      </p:sp>
    </p:spTree>
    <p:extLst>
      <p:ext uri="{BB962C8B-B14F-4D97-AF65-F5344CB8AC3E}">
        <p14:creationId xmlns:p14="http://schemas.microsoft.com/office/powerpoint/2010/main" val="52941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By multiplying each encoder hidden state with its </a:t>
            </a:r>
            <a:r>
              <a:rPr lang="en-IN" sz="1200" b="0" i="0" u="none" strike="noStrike" kern="1200" dirty="0" err="1">
                <a:solidFill>
                  <a:schemeClr val="tx1"/>
                </a:solidFill>
                <a:effectLst/>
                <a:latin typeface="+mn-lt"/>
                <a:ea typeface="+mn-ea"/>
                <a:cs typeface="+mn-cs"/>
              </a:rPr>
              <a:t>softmaxed</a:t>
            </a:r>
            <a:r>
              <a:rPr lang="en-IN" sz="1200" b="0" i="0" u="none" strike="noStrike" kern="1200" dirty="0">
                <a:solidFill>
                  <a:schemeClr val="tx1"/>
                </a:solidFill>
                <a:effectLst/>
                <a:latin typeface="+mn-lt"/>
                <a:ea typeface="+mn-ea"/>
                <a:cs typeface="+mn-cs"/>
              </a:rPr>
              <a:t> score (scalar), we obtain the </a:t>
            </a:r>
            <a:r>
              <a:rPr lang="en-IN" sz="1200" b="0" i="1" u="none" strike="noStrike" kern="1200" dirty="0">
                <a:solidFill>
                  <a:schemeClr val="tx1"/>
                </a:solidFill>
                <a:effectLst/>
                <a:latin typeface="+mn-lt"/>
                <a:ea typeface="+mn-ea"/>
                <a:cs typeface="+mn-cs"/>
              </a:rPr>
              <a:t>alignment vector</a:t>
            </a:r>
            <a:r>
              <a:rPr lang="en-IN"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hlinkClick r:id="rId3"/>
              </a:rPr>
              <a:t>2</a:t>
            </a:r>
            <a:r>
              <a:rPr lang="en-IN" sz="1200" b="0" i="0" u="none" strike="noStrike" kern="1200" dirty="0">
                <a:solidFill>
                  <a:schemeClr val="tx1"/>
                </a:solidFill>
                <a:effectLst/>
                <a:latin typeface="+mn-lt"/>
                <a:ea typeface="+mn-ea"/>
                <a:cs typeface="+mn-cs"/>
              </a:rPr>
              <a:t>] or the </a:t>
            </a:r>
            <a:r>
              <a:rPr lang="en-IN" sz="1200" b="0" i="1" u="none" strike="noStrike" kern="1200" dirty="0">
                <a:solidFill>
                  <a:schemeClr val="tx1"/>
                </a:solidFill>
                <a:effectLst/>
                <a:latin typeface="+mn-lt"/>
                <a:ea typeface="+mn-ea"/>
                <a:cs typeface="+mn-cs"/>
              </a:rPr>
              <a:t>annotation vector</a:t>
            </a:r>
            <a:r>
              <a:rPr lang="en-IN"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hlinkClick r:id="rId4"/>
              </a:rPr>
              <a:t>1</a:t>
            </a:r>
            <a:r>
              <a:rPr lang="en-IN" sz="1200" b="0" i="0" u="none" strike="noStrike" kern="1200" dirty="0">
                <a:solidFill>
                  <a:schemeClr val="tx1"/>
                </a:solidFill>
                <a:effectLst/>
                <a:latin typeface="+mn-lt"/>
                <a:ea typeface="+mn-ea"/>
                <a:cs typeface="+mn-cs"/>
              </a:rPr>
              <a:t>]. This is exactly the mechanism where alignment takes place.</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60</a:t>
            </a:fld>
            <a:endParaRPr lang="en-US"/>
          </a:p>
        </p:txBody>
      </p:sp>
    </p:spTree>
    <p:extLst>
      <p:ext uri="{BB962C8B-B14F-4D97-AF65-F5344CB8AC3E}">
        <p14:creationId xmlns:p14="http://schemas.microsoft.com/office/powerpoint/2010/main" val="2516718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alignment vectors are summed up to produce the </a:t>
            </a:r>
            <a:r>
              <a:rPr lang="en-IN" sz="1200" b="0" i="1" u="none" strike="noStrike" kern="1200" dirty="0">
                <a:solidFill>
                  <a:schemeClr val="tx1"/>
                </a:solidFill>
                <a:effectLst/>
                <a:latin typeface="+mn-lt"/>
                <a:ea typeface="+mn-ea"/>
                <a:cs typeface="+mn-cs"/>
              </a:rPr>
              <a:t>context vector </a:t>
            </a:r>
            <a:r>
              <a:rPr lang="en-IN" sz="1200" b="0" i="0" u="none" strike="noStrike" kern="1200" dirty="0">
                <a:solidFill>
                  <a:schemeClr val="tx1"/>
                </a:solidFill>
                <a:effectLst/>
                <a:latin typeface="+mn-lt"/>
                <a:ea typeface="+mn-ea"/>
                <a:cs typeface="+mn-cs"/>
              </a:rPr>
              <a:t>[</a:t>
            </a:r>
            <a:r>
              <a:rPr lang="en-IN" sz="1200" b="0" i="0" u="none" strike="noStrike" kern="1200" dirty="0">
                <a:solidFill>
                  <a:schemeClr val="tx1"/>
                </a:solidFill>
                <a:effectLst/>
                <a:latin typeface="+mn-lt"/>
                <a:ea typeface="+mn-ea"/>
                <a:cs typeface="+mn-cs"/>
                <a:hlinkClick r:id="rId3"/>
              </a:rPr>
              <a:t>1</a:t>
            </a:r>
            <a:r>
              <a:rPr lang="en-IN" sz="1200" b="0" i="0" u="none" strike="noStrike" kern="1200" dirty="0">
                <a:solidFill>
                  <a:schemeClr val="tx1"/>
                </a:solidFill>
                <a:effectLst/>
                <a:latin typeface="+mn-lt"/>
                <a:ea typeface="+mn-ea"/>
                <a:cs typeface="+mn-cs"/>
              </a:rPr>
              <a:t>, </a:t>
            </a:r>
            <a:r>
              <a:rPr lang="en-IN" sz="1200" b="0" i="0" u="none" strike="noStrike" kern="1200" dirty="0">
                <a:solidFill>
                  <a:schemeClr val="tx1"/>
                </a:solidFill>
                <a:effectLst/>
                <a:latin typeface="+mn-lt"/>
                <a:ea typeface="+mn-ea"/>
                <a:cs typeface="+mn-cs"/>
                <a:hlinkClick r:id="rId4"/>
              </a:rPr>
              <a:t>2</a:t>
            </a:r>
            <a:r>
              <a:rPr lang="en-IN" sz="1200" b="0" i="0" u="none" strike="noStrike" kern="1200" dirty="0">
                <a:solidFill>
                  <a:schemeClr val="tx1"/>
                </a:solidFill>
                <a:effectLst/>
                <a:latin typeface="+mn-lt"/>
                <a:ea typeface="+mn-ea"/>
                <a:cs typeface="+mn-cs"/>
              </a:rPr>
              <a:t>]. A context vector is an aggregated information of the alignment vectors from the previous step.</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61</a:t>
            </a:fld>
            <a:endParaRPr lang="en-US"/>
          </a:p>
        </p:txBody>
      </p:sp>
    </p:spTree>
    <p:extLst>
      <p:ext uri="{BB962C8B-B14F-4D97-AF65-F5344CB8AC3E}">
        <p14:creationId xmlns:p14="http://schemas.microsoft.com/office/powerpoint/2010/main" val="675566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The encoder is a bidirectional (</a:t>
            </a:r>
            <a:r>
              <a:rPr lang="en-IN" sz="1200" b="0" i="0" u="none" strike="noStrike" kern="1200" dirty="0" err="1">
                <a:solidFill>
                  <a:schemeClr val="tx1"/>
                </a:solidFill>
                <a:effectLst/>
                <a:latin typeface="+mn-lt"/>
                <a:ea typeface="+mn-ea"/>
                <a:cs typeface="+mn-cs"/>
              </a:rPr>
              <a:t>forward+backward</a:t>
            </a:r>
            <a:r>
              <a:rPr lang="en-IN" sz="1200" b="0" i="0" u="none" strike="noStrike" kern="1200" dirty="0">
                <a:solidFill>
                  <a:schemeClr val="tx1"/>
                </a:solidFill>
                <a:effectLst/>
                <a:latin typeface="+mn-lt"/>
                <a:ea typeface="+mn-ea"/>
                <a:cs typeface="+mn-cs"/>
              </a:rPr>
              <a:t>) gated recurrent unit (</a:t>
            </a:r>
            <a:r>
              <a:rPr lang="en-IN" sz="1200" b="0" i="0" u="none" strike="noStrike" kern="1200" dirty="0" err="1">
                <a:solidFill>
                  <a:schemeClr val="tx1"/>
                </a:solidFill>
                <a:effectLst/>
                <a:latin typeface="+mn-lt"/>
                <a:ea typeface="+mn-ea"/>
                <a:cs typeface="+mn-cs"/>
              </a:rPr>
              <a:t>BiGRU</a:t>
            </a:r>
            <a:r>
              <a:rPr lang="en-IN" sz="1200" b="0" i="0" u="none" strike="noStrike" kern="1200" dirty="0">
                <a:solidFill>
                  <a:schemeClr val="tx1"/>
                </a:solidFill>
                <a:effectLst/>
                <a:latin typeface="+mn-lt"/>
                <a:ea typeface="+mn-ea"/>
                <a:cs typeface="+mn-cs"/>
              </a:rPr>
              <a:t>). The decoder is a GRU whose initial hidden state is a vector modified from the last hidden state from the backward encoder GRU (not shown in the diagram below).</a:t>
            </a:r>
          </a:p>
          <a:p>
            <a:r>
              <a:rPr lang="en-IN" sz="1200" b="0" i="0" u="none" strike="noStrike" kern="1200" dirty="0">
                <a:solidFill>
                  <a:schemeClr val="tx1"/>
                </a:solidFill>
                <a:effectLst/>
                <a:latin typeface="+mn-lt"/>
                <a:ea typeface="+mn-ea"/>
                <a:cs typeface="+mn-cs"/>
              </a:rPr>
              <a:t>The score function in the attention layer is the </a:t>
            </a:r>
            <a:r>
              <a:rPr lang="en-IN" sz="1200" b="1" i="0" u="none" strike="noStrike" kern="1200" dirty="0">
                <a:solidFill>
                  <a:schemeClr val="tx1"/>
                </a:solidFill>
                <a:effectLst/>
                <a:latin typeface="+mn-lt"/>
                <a:ea typeface="+mn-ea"/>
                <a:cs typeface="+mn-cs"/>
              </a:rPr>
              <a:t>additive/</a:t>
            </a:r>
            <a:r>
              <a:rPr lang="en-IN" sz="1200" b="1" i="0" u="none" strike="noStrike" kern="1200" dirty="0" err="1">
                <a:solidFill>
                  <a:schemeClr val="tx1"/>
                </a:solidFill>
                <a:effectLst/>
                <a:latin typeface="+mn-lt"/>
                <a:ea typeface="+mn-ea"/>
                <a:cs typeface="+mn-cs"/>
              </a:rPr>
              <a:t>concat</a:t>
            </a:r>
            <a:r>
              <a:rPr lang="en-IN" sz="1200" b="0" i="0" u="none" strike="noStrike" kern="1200" dirty="0">
                <a:solidFill>
                  <a:schemeClr val="tx1"/>
                </a:solidFill>
                <a:effectLst/>
                <a:latin typeface="+mn-lt"/>
                <a:ea typeface="+mn-ea"/>
                <a:cs typeface="+mn-cs"/>
              </a:rPr>
              <a:t>.</a:t>
            </a:r>
          </a:p>
          <a:p>
            <a:r>
              <a:rPr lang="en-IN" sz="1200" b="0" i="0" u="none" strike="noStrike" kern="1200" dirty="0">
                <a:solidFill>
                  <a:schemeClr val="tx1"/>
                </a:solidFill>
                <a:effectLst/>
                <a:latin typeface="+mn-lt"/>
                <a:ea typeface="+mn-ea"/>
                <a:cs typeface="+mn-cs"/>
              </a:rPr>
              <a:t>The input to the next decoder step is the concatenation between the generated word from the previous decoder time step (pink) and context vector from the current time step (dark green).</a:t>
            </a:r>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62</a:t>
            </a:fld>
            <a:endParaRPr lang="en-US"/>
          </a:p>
        </p:txBody>
      </p:sp>
    </p:spTree>
    <p:extLst>
      <p:ext uri="{BB962C8B-B14F-4D97-AF65-F5344CB8AC3E}">
        <p14:creationId xmlns:p14="http://schemas.microsoft.com/office/powerpoint/2010/main" val="3034457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u="none" strike="noStrike" kern="1200" dirty="0">
                <a:solidFill>
                  <a:schemeClr val="tx1"/>
                </a:solidFill>
                <a:effectLst/>
                <a:latin typeface="+mn-lt"/>
                <a:ea typeface="+mn-ea"/>
                <a:cs typeface="+mn-cs"/>
              </a:rPr>
              <a:t>Here are some of the score functions as compiled by Lilian Weng. Additive/</a:t>
            </a:r>
            <a:r>
              <a:rPr lang="en-IN" sz="1200" b="0" i="0" u="none" strike="noStrike" kern="1200" dirty="0" err="1">
                <a:solidFill>
                  <a:schemeClr val="tx1"/>
                </a:solidFill>
                <a:effectLst/>
                <a:latin typeface="+mn-lt"/>
                <a:ea typeface="+mn-ea"/>
                <a:cs typeface="+mn-cs"/>
              </a:rPr>
              <a:t>concat</a:t>
            </a:r>
            <a:r>
              <a:rPr lang="en-IN" sz="1200" b="0" i="0" u="none" strike="noStrike" kern="1200" dirty="0">
                <a:solidFill>
                  <a:schemeClr val="tx1"/>
                </a:solidFill>
                <a:effectLst/>
                <a:latin typeface="+mn-lt"/>
                <a:ea typeface="+mn-ea"/>
                <a:cs typeface="+mn-cs"/>
              </a:rPr>
              <a:t> and dot product have been mentioned in this article. The idea behind score functions involving the dot product operation (dot product, cosine similarity etc.), is to measure the similarity between two vectors. For feed-forward neural network score functions, the idea is to let the model learn the alignment weights together with the translation.</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63</a:t>
            </a:fld>
            <a:endParaRPr lang="en-US"/>
          </a:p>
        </p:txBody>
      </p:sp>
    </p:spTree>
    <p:extLst>
      <p:ext uri="{BB962C8B-B14F-4D97-AF65-F5344CB8AC3E}">
        <p14:creationId xmlns:p14="http://schemas.microsoft.com/office/powerpoint/2010/main" val="4080958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Natural language processing or NLP is one of the hottest areas of AI today. NLP is a sub-field of </a:t>
            </a:r>
            <a:r>
              <a:rPr lang="en-IN" sz="1200" b="0" i="0" u="none" strike="noStrike" kern="1200" dirty="0">
                <a:solidFill>
                  <a:schemeClr val="tx1"/>
                </a:solidFill>
                <a:effectLst/>
                <a:latin typeface="+mn-lt"/>
                <a:ea typeface="+mn-ea"/>
                <a:cs typeface="+mn-cs"/>
                <a:hlinkClick r:id="rId3"/>
              </a:rPr>
              <a:t>artificial intelligence</a:t>
            </a:r>
            <a:r>
              <a:rPr lang="en-IN" sz="1200" b="0" i="0" kern="1200" dirty="0">
                <a:solidFill>
                  <a:schemeClr val="tx1"/>
                </a:solidFill>
                <a:effectLst/>
                <a:latin typeface="+mn-lt"/>
                <a:ea typeface="+mn-ea"/>
                <a:cs typeface="+mn-cs"/>
              </a:rPr>
              <a:t> that is focused on enabling computers to understand and process human languages, to get computers closer to a human-level understanding of language.</a:t>
            </a:r>
          </a:p>
          <a:p>
            <a:r>
              <a:rPr lang="en-IN" sz="1200" b="0" i="0" kern="1200" dirty="0">
                <a:solidFill>
                  <a:schemeClr val="tx1"/>
                </a:solidFill>
                <a:effectLst/>
                <a:latin typeface="+mn-lt"/>
                <a:ea typeface="+mn-ea"/>
                <a:cs typeface="+mn-cs"/>
              </a:rPr>
              <a:t>Machines are great at working with standardized and structured data like database tables and financial records. They are able to process that data much faster than we humans can. But us humans don’t communicate in “structured data” nor do we speak binary! We communicate using words, a form of </a:t>
            </a:r>
            <a:r>
              <a:rPr lang="en-IN" sz="1200" b="0" i="1" kern="1200" dirty="0">
                <a:solidFill>
                  <a:schemeClr val="tx1"/>
                </a:solidFill>
                <a:effectLst/>
                <a:latin typeface="+mn-lt"/>
                <a:ea typeface="+mn-ea"/>
                <a:cs typeface="+mn-cs"/>
              </a:rPr>
              <a:t>unstructured </a:t>
            </a:r>
            <a:r>
              <a:rPr lang="en-IN" sz="1200" b="0" i="0" kern="1200" dirty="0">
                <a:solidFill>
                  <a:schemeClr val="tx1"/>
                </a:solidFill>
                <a:effectLst/>
                <a:latin typeface="+mn-lt"/>
                <a:ea typeface="+mn-ea"/>
                <a:cs typeface="+mn-cs"/>
              </a:rPr>
              <a:t>data.</a:t>
            </a:r>
          </a:p>
        </p:txBody>
      </p:sp>
      <p:sp>
        <p:nvSpPr>
          <p:cNvPr id="4" name="Slide Number Placeholder 3"/>
          <p:cNvSpPr>
            <a:spLocks noGrp="1"/>
          </p:cNvSpPr>
          <p:nvPr>
            <p:ph type="sldNum" sz="quarter" idx="5"/>
          </p:nvPr>
        </p:nvSpPr>
        <p:spPr/>
        <p:txBody>
          <a:bodyPr/>
          <a:lstStyle/>
          <a:p>
            <a:fld id="{ED848FD0-A1B1-654F-95C4-A24B178096EB}" type="slidenum">
              <a:rPr lang="en-US" smtClean="0"/>
              <a:t>9</a:t>
            </a:fld>
            <a:endParaRPr lang="en-US"/>
          </a:p>
        </p:txBody>
      </p:sp>
    </p:spTree>
    <p:extLst>
      <p:ext uri="{BB962C8B-B14F-4D97-AF65-F5344CB8AC3E}">
        <p14:creationId xmlns:p14="http://schemas.microsoft.com/office/powerpoint/2010/main" val="336080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Yet our Macs and PCs don’t yet have the same intuitive understanding of natural language that humans do. They can’t really understand what the language is </a:t>
            </a:r>
            <a:r>
              <a:rPr lang="en-IN" sz="1200" b="0" i="1" kern="1200" dirty="0">
                <a:solidFill>
                  <a:schemeClr val="tx1"/>
                </a:solidFill>
                <a:effectLst/>
                <a:latin typeface="+mn-lt"/>
                <a:ea typeface="+mn-ea"/>
                <a:cs typeface="+mn-cs"/>
              </a:rPr>
              <a:t>really</a:t>
            </a:r>
            <a:r>
              <a:rPr lang="en-IN" sz="1200" b="0" i="0" kern="1200" dirty="0">
                <a:solidFill>
                  <a:schemeClr val="tx1"/>
                </a:solidFill>
                <a:effectLst/>
                <a:latin typeface="+mn-lt"/>
                <a:ea typeface="+mn-ea"/>
                <a:cs typeface="+mn-cs"/>
              </a:rPr>
              <a:t> trying to say.</a:t>
            </a:r>
          </a:p>
          <a:p>
            <a:r>
              <a:rPr lang="en-IN" sz="1200" b="0" i="0" kern="1200" dirty="0">
                <a:solidFill>
                  <a:schemeClr val="tx1"/>
                </a:solidFill>
                <a:effectLst/>
                <a:latin typeface="+mn-lt"/>
                <a:ea typeface="+mn-ea"/>
                <a:cs typeface="+mn-cs"/>
              </a:rPr>
              <a:t>With NLP algorithms, we can get our machines closer to that deeper human level of understanding language. Today, NLP enables us to build things like chat bots, language translators, and automated systems to recommend you the best Netflix TV shows</a:t>
            </a:r>
            <a:endParaRPr lang="en-US" dirty="0"/>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10</a:t>
            </a:fld>
            <a:endParaRPr lang="en-US"/>
          </a:p>
        </p:txBody>
      </p:sp>
    </p:spTree>
    <p:extLst>
      <p:ext uri="{BB962C8B-B14F-4D97-AF65-F5344CB8AC3E}">
        <p14:creationId xmlns:p14="http://schemas.microsoft.com/office/powerpoint/2010/main" val="1448016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Syntactic curve - Keyword spotting, lexical affinity, statistical NLP</a:t>
            </a:r>
          </a:p>
          <a:p>
            <a:pPr lvl="0"/>
            <a:r>
              <a:rPr lang="en-US" dirty="0"/>
              <a:t>Semantic Curve - Endogenous NLP – latent semantic analysis, Latent Dirichlet Allocation (LDA), OWL/RDFS reasoning, Taxonomic NLP – WordNet, </a:t>
            </a:r>
            <a:r>
              <a:rPr lang="en-US" dirty="0" err="1"/>
              <a:t>WikiTaxonomy</a:t>
            </a:r>
            <a:r>
              <a:rPr lang="en-US" dirty="0"/>
              <a:t>, etc., Noetic NLP – connectionist systems such as neural nets</a:t>
            </a:r>
          </a:p>
          <a:p>
            <a:pPr lvl="0"/>
            <a:r>
              <a:rPr lang="en-US" dirty="0"/>
              <a:t>Pragmatics Curve - Computational models of narrative, Common sense reasoning</a:t>
            </a:r>
          </a:p>
          <a:p>
            <a:endParaRPr lang="en-US" dirty="0"/>
          </a:p>
          <a:p>
            <a:r>
              <a:rPr lang="en-US" dirty="0"/>
              <a:t>Microtext normalization – removing abbreviations etc. making it more formal.</a:t>
            </a:r>
          </a:p>
          <a:p>
            <a:r>
              <a:rPr lang="en-US" dirty="0"/>
              <a:t>Sentence boundary disambiguation – making sentence boundaries.</a:t>
            </a:r>
          </a:p>
          <a:p>
            <a:r>
              <a:rPr lang="en-US" dirty="0"/>
              <a:t>POS Tagging – whether different words are verb, noun etc. </a:t>
            </a:r>
          </a:p>
          <a:p>
            <a:r>
              <a:rPr lang="en-US" dirty="0"/>
              <a:t>Text chunking – grouping of words in syntactic structure like noun groups</a:t>
            </a:r>
          </a:p>
          <a:p>
            <a:r>
              <a:rPr lang="en-US" dirty="0"/>
              <a:t>Lemmatization – morphologically correct root form.</a:t>
            </a:r>
          </a:p>
          <a:p>
            <a:endParaRPr lang="en-US" dirty="0"/>
          </a:p>
          <a:p>
            <a:r>
              <a:rPr lang="en-US" dirty="0"/>
              <a:t>WSD – which sense is a word used? Fine as noun or fine as a verb?</a:t>
            </a:r>
          </a:p>
          <a:p>
            <a:r>
              <a:rPr lang="en-US" dirty="0"/>
              <a:t>Concept extraction – verb concepts such as slurp, eat, or munch grouped together as Ingest, while food concepts such as Pizzas, noodles etc. grouped together as Food. </a:t>
            </a:r>
          </a:p>
          <a:p>
            <a:r>
              <a:rPr lang="en-US" dirty="0"/>
              <a:t>Named Entity Recognition – persons, locations, organizations and miscellaneous.</a:t>
            </a:r>
          </a:p>
          <a:p>
            <a:endParaRPr lang="en-US" dirty="0"/>
          </a:p>
          <a:p>
            <a:r>
              <a:rPr lang="en-US" dirty="0"/>
              <a:t>Personality recognition – The Big Five (stream-of-consciousness). </a:t>
            </a:r>
          </a:p>
          <a:p>
            <a:r>
              <a:rPr lang="en-US" dirty="0"/>
              <a:t>Metaphor understanding – metaphors are used to substitute complex concepts with simpler ones.</a:t>
            </a:r>
          </a:p>
          <a:p>
            <a:r>
              <a:rPr lang="en-US" dirty="0"/>
              <a:t>Aspect extraction – product features</a:t>
            </a:r>
          </a:p>
          <a:p>
            <a:r>
              <a:rPr lang="en-US" dirty="0"/>
              <a:t>Polarity detection – positive or negative sentiment analysis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11</a:t>
            </a:fld>
            <a:endParaRPr lang="en-US"/>
          </a:p>
        </p:txBody>
      </p:sp>
    </p:spTree>
    <p:extLst>
      <p:ext uri="{BB962C8B-B14F-4D97-AF65-F5344CB8AC3E}">
        <p14:creationId xmlns:p14="http://schemas.microsoft.com/office/powerpoint/2010/main" val="301785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Microtext normalization – removing abbreviations etc. making it more formal.</a:t>
            </a:r>
          </a:p>
          <a:p>
            <a:r>
              <a:rPr lang="en-US" dirty="0"/>
              <a:t>Sentence boundary disambiguation – making sentence boundaries.</a:t>
            </a:r>
          </a:p>
          <a:p>
            <a:r>
              <a:rPr lang="en-US" dirty="0"/>
              <a:t>POS Tagging – whether different words are verb, noun etc. </a:t>
            </a:r>
          </a:p>
          <a:p>
            <a:r>
              <a:rPr lang="en-US" dirty="0"/>
              <a:t>Text chunking – grouping of words in syntactic structure like noun groups</a:t>
            </a:r>
          </a:p>
          <a:p>
            <a:r>
              <a:rPr lang="en-US" dirty="0"/>
              <a:t>Lemmatization – morphologically correct root form.</a:t>
            </a:r>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13</a:t>
            </a:fld>
            <a:endParaRPr lang="en-US"/>
          </a:p>
        </p:txBody>
      </p:sp>
    </p:spTree>
    <p:extLst>
      <p:ext uri="{BB962C8B-B14F-4D97-AF65-F5344CB8AC3E}">
        <p14:creationId xmlns:p14="http://schemas.microsoft.com/office/powerpoint/2010/main" val="37112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 It draws the exact meaning or the dictionary meaning from the text. The text is checked for meaningfulness. It is done by mapping syntactic structures and objects in the task domain. The semantic </a:t>
            </a:r>
            <a:r>
              <a:rPr lang="en-IN" sz="1200" b="0" i="0" kern="1200" dirty="0" err="1">
                <a:solidFill>
                  <a:schemeClr val="tx1"/>
                </a:solidFill>
                <a:effectLst/>
                <a:latin typeface="+mn-lt"/>
                <a:ea typeface="+mn-ea"/>
                <a:cs typeface="+mn-cs"/>
              </a:rPr>
              <a:t>analyzer</a:t>
            </a:r>
            <a:r>
              <a:rPr lang="en-IN" sz="1200" b="0" i="0" kern="1200" dirty="0">
                <a:solidFill>
                  <a:schemeClr val="tx1"/>
                </a:solidFill>
                <a:effectLst/>
                <a:latin typeface="+mn-lt"/>
                <a:ea typeface="+mn-ea"/>
                <a:cs typeface="+mn-cs"/>
              </a:rPr>
              <a:t> disregards sentence such as “hot ice-cream”.</a:t>
            </a:r>
          </a:p>
          <a:p>
            <a:endParaRPr lang="en-I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In information retrieval, the query and document matching process can be performed on a conceptual level, as opposed to simple terms, thereby further increasing system precision</a:t>
            </a:r>
          </a:p>
          <a:p>
            <a:r>
              <a:rPr lang="en-US" dirty="0"/>
              <a:t>WSD – which sense is a word used? Fine as noun or fine as a verb?</a:t>
            </a:r>
          </a:p>
          <a:p>
            <a:r>
              <a:rPr lang="en-US" dirty="0"/>
              <a:t>Concept extraction – verb concepts such as slurp, eat, or munch grouped together as Ingest, while food concepts such as Pizzas, noodles etc. grouped together as Food. </a:t>
            </a:r>
          </a:p>
          <a:p>
            <a:r>
              <a:rPr lang="en-US" dirty="0"/>
              <a:t>Named Entity Recognition – persons, locations, organizations and miscellaneous.</a:t>
            </a:r>
          </a:p>
          <a:p>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14</a:t>
            </a:fld>
            <a:endParaRPr lang="en-US"/>
          </a:p>
        </p:txBody>
      </p:sp>
    </p:spTree>
    <p:extLst>
      <p:ext uri="{BB962C8B-B14F-4D97-AF65-F5344CB8AC3E}">
        <p14:creationId xmlns:p14="http://schemas.microsoft.com/office/powerpoint/2010/main" val="42656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meaning of any sentence depends upon the meaning of the sentence just before it. In addition, it also brings about the meaning of immediately succeeding sentence.</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15</a:t>
            </a:fld>
            <a:endParaRPr lang="en-US"/>
          </a:p>
        </p:txBody>
      </p:sp>
    </p:spTree>
    <p:extLst>
      <p:ext uri="{BB962C8B-B14F-4D97-AF65-F5344CB8AC3E}">
        <p14:creationId xmlns:p14="http://schemas.microsoft.com/office/powerpoint/2010/main" val="1316383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During this, what was said is re-interpreted on what it actually meant. It involves deriving those aspects of language which require real world knowledge.</a:t>
            </a:r>
            <a:endParaRPr lang="en-US" dirty="0"/>
          </a:p>
        </p:txBody>
      </p:sp>
      <p:sp>
        <p:nvSpPr>
          <p:cNvPr id="4" name="Slide Number Placeholder 3"/>
          <p:cNvSpPr>
            <a:spLocks noGrp="1"/>
          </p:cNvSpPr>
          <p:nvPr>
            <p:ph type="sldNum" sz="quarter" idx="5"/>
          </p:nvPr>
        </p:nvSpPr>
        <p:spPr/>
        <p:txBody>
          <a:bodyPr/>
          <a:lstStyle/>
          <a:p>
            <a:fld id="{ED848FD0-A1B1-654F-95C4-A24B178096EB}" type="slidenum">
              <a:rPr lang="en-US" smtClean="0"/>
              <a:t>16</a:t>
            </a:fld>
            <a:endParaRPr lang="en-US"/>
          </a:p>
        </p:txBody>
      </p:sp>
    </p:spTree>
    <p:extLst>
      <p:ext uri="{BB962C8B-B14F-4D97-AF65-F5344CB8AC3E}">
        <p14:creationId xmlns:p14="http://schemas.microsoft.com/office/powerpoint/2010/main" val="31037913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tiff"/></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172" name="Rectangle 4"/>
          <p:cNvSpPr>
            <a:spLocks noGrp="1" noChangeArrowheads="1"/>
          </p:cNvSpPr>
          <p:nvPr>
            <p:ph type="ctrTitle" hasCustomPrompt="1"/>
          </p:nvPr>
        </p:nvSpPr>
        <p:spPr>
          <a:xfrm>
            <a:off x="731520" y="1949414"/>
            <a:ext cx="10728960" cy="666786"/>
          </a:xfrm>
          <a:solidFill>
            <a:schemeClr val="accent1">
              <a:alpha val="0"/>
            </a:schemeClr>
          </a:solidFill>
        </p:spPr>
        <p:txBody>
          <a:bodyPr anchor="b"/>
          <a:lstStyle>
            <a:lvl1pPr algn="ctr">
              <a:defRPr sz="3733">
                <a:solidFill>
                  <a:schemeClr val="accent6"/>
                </a:solidFill>
                <a:latin typeface="Bogle" charset="0"/>
                <a:ea typeface="Bogle" charset="0"/>
                <a:cs typeface="Bogle" charset="0"/>
              </a:defRPr>
            </a:lvl1pPr>
          </a:lstStyle>
          <a:p>
            <a:r>
              <a:rPr lang="en-US" dirty="0"/>
              <a:t>CLICK TO EDIT MASTER TITLE STYLE</a:t>
            </a:r>
          </a:p>
        </p:txBody>
      </p:sp>
      <p:sp>
        <p:nvSpPr>
          <p:cNvPr id="7173" name="Rectangle 5"/>
          <p:cNvSpPr>
            <a:spLocks noGrp="1" noChangeArrowheads="1"/>
          </p:cNvSpPr>
          <p:nvPr>
            <p:ph type="subTitle" idx="1"/>
          </p:nvPr>
        </p:nvSpPr>
        <p:spPr>
          <a:xfrm>
            <a:off x="731520" y="3657603"/>
            <a:ext cx="10728960" cy="853440"/>
          </a:xfrm>
          <a:solidFill>
            <a:schemeClr val="accent1">
              <a:alpha val="0"/>
            </a:schemeClr>
          </a:solidFill>
        </p:spPr>
        <p:txBody>
          <a:bodyPr/>
          <a:lstStyle>
            <a:lvl1pPr marL="0" indent="0" algn="ctr">
              <a:buFont typeface="Times" pitchFamily="18" charset="0"/>
              <a:buNone/>
              <a:defRPr sz="2400">
                <a:solidFill>
                  <a:schemeClr val="tx1">
                    <a:lumMod val="75000"/>
                    <a:lumOff val="25000"/>
                  </a:schemeClr>
                </a:solidFill>
                <a:latin typeface="Bogle" charset="0"/>
                <a:ea typeface="Bogle" charset="0"/>
                <a:cs typeface="Bogle" charset="0"/>
              </a:defRPr>
            </a:lvl1pPr>
          </a:lstStyle>
          <a:p>
            <a:r>
              <a:rPr lang="en-US" dirty="0"/>
              <a:t>Click to edit Master subtitle style</a:t>
            </a:r>
          </a:p>
        </p:txBody>
      </p:sp>
      <p:sp>
        <p:nvSpPr>
          <p:cNvPr id="6" name="Text Placeholder 5"/>
          <p:cNvSpPr>
            <a:spLocks noGrp="1"/>
          </p:cNvSpPr>
          <p:nvPr>
            <p:ph type="body" sz="quarter" idx="12" hasCustomPrompt="1"/>
          </p:nvPr>
        </p:nvSpPr>
        <p:spPr>
          <a:xfrm>
            <a:off x="731520" y="5095240"/>
            <a:ext cx="10728960" cy="365760"/>
          </a:xfrm>
        </p:spPr>
        <p:txBody>
          <a:bodyPr anchor="ctr"/>
          <a:lstStyle>
            <a:lvl1pPr marL="0" indent="0" algn="ctr">
              <a:buNone/>
              <a:defRPr sz="1600" baseline="0">
                <a:latin typeface="Bogle" charset="0"/>
                <a:ea typeface="Bogle" charset="0"/>
                <a:cs typeface="Bogle" charset="0"/>
              </a:defRPr>
            </a:lvl1pPr>
          </a:lstStyle>
          <a:p>
            <a:pPr lvl="0"/>
            <a:r>
              <a:rPr lang="en-US" dirty="0"/>
              <a:t>Click to add date</a:t>
            </a:r>
          </a:p>
        </p:txBody>
      </p:sp>
      <p:sp>
        <p:nvSpPr>
          <p:cNvPr id="3" name="Footer Placeholder 2"/>
          <p:cNvSpPr>
            <a:spLocks noGrp="1"/>
          </p:cNvSpPr>
          <p:nvPr>
            <p:ph type="ftr" sz="quarter" idx="13"/>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4" name="Slide Number Placeholder 3"/>
          <p:cNvSpPr>
            <a:spLocks noGrp="1"/>
          </p:cNvSpPr>
          <p:nvPr>
            <p:ph type="sldNum" sz="quarter" idx="14"/>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2595908"/>
            <a:ext cx="7315200" cy="1122843"/>
            <a:chOff x="3352800" y="5063780"/>
            <a:chExt cx="5486400" cy="842132"/>
          </a:xfrm>
        </p:grpSpPr>
        <p:grpSp>
          <p:nvGrpSpPr>
            <p:cNvPr id="15" name="Group 14"/>
            <p:cNvGrpSpPr/>
            <p:nvPr userDrawn="1"/>
          </p:nvGrpSpPr>
          <p:grpSpPr>
            <a:xfrm>
              <a:off x="3352800" y="5380710"/>
              <a:ext cx="5486400" cy="208273"/>
              <a:chOff x="3352800" y="5380710"/>
              <a:chExt cx="5486400" cy="208273"/>
            </a:xfrm>
          </p:grpSpPr>
          <p:cxnSp>
            <p:nvCxnSpPr>
              <p:cNvPr id="17" name="Straight Connector 16"/>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16" name="Picture 15"/>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3441605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 Special">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89"/>
          <p:cNvSpPr>
            <a:spLocks noEditPoints="1"/>
          </p:cNvSpPr>
          <p:nvPr userDrawn="1"/>
        </p:nvSpPr>
        <p:spPr bwMode="auto">
          <a:xfrm>
            <a:off x="5524265" y="1698556"/>
            <a:ext cx="1143473" cy="998408"/>
          </a:xfrm>
          <a:custGeom>
            <a:avLst/>
            <a:gdLst/>
            <a:ahLst/>
            <a:cxnLst>
              <a:cxn ang="0">
                <a:pos x="62" y="32"/>
              </a:cxn>
              <a:cxn ang="0">
                <a:pos x="61" y="33"/>
              </a:cxn>
              <a:cxn ang="0">
                <a:pos x="57" y="33"/>
              </a:cxn>
              <a:cxn ang="0">
                <a:pos x="57" y="50"/>
              </a:cxn>
              <a:cxn ang="0">
                <a:pos x="53" y="54"/>
              </a:cxn>
              <a:cxn ang="0">
                <a:pos x="9" y="54"/>
              </a:cxn>
              <a:cxn ang="0">
                <a:pos x="6" y="50"/>
              </a:cxn>
              <a:cxn ang="0">
                <a:pos x="6" y="33"/>
              </a:cxn>
              <a:cxn ang="0">
                <a:pos x="2" y="33"/>
              </a:cxn>
              <a:cxn ang="0">
                <a:pos x="0" y="32"/>
              </a:cxn>
              <a:cxn ang="0">
                <a:pos x="0" y="19"/>
              </a:cxn>
              <a:cxn ang="0">
                <a:pos x="2" y="18"/>
              </a:cxn>
              <a:cxn ang="0">
                <a:pos x="19" y="18"/>
              </a:cxn>
              <a:cxn ang="0">
                <a:pos x="10" y="9"/>
              </a:cxn>
              <a:cxn ang="0">
                <a:pos x="19" y="0"/>
              </a:cxn>
              <a:cxn ang="0">
                <a:pos x="26" y="3"/>
              </a:cxn>
              <a:cxn ang="0">
                <a:pos x="31" y="10"/>
              </a:cxn>
              <a:cxn ang="0">
                <a:pos x="36" y="3"/>
              </a:cxn>
              <a:cxn ang="0">
                <a:pos x="43" y="0"/>
              </a:cxn>
              <a:cxn ang="0">
                <a:pos x="52" y="9"/>
              </a:cxn>
              <a:cxn ang="0">
                <a:pos x="43" y="18"/>
              </a:cxn>
              <a:cxn ang="0">
                <a:pos x="61" y="18"/>
              </a:cxn>
              <a:cxn ang="0">
                <a:pos x="62" y="19"/>
              </a:cxn>
              <a:cxn ang="0">
                <a:pos x="62" y="32"/>
              </a:cxn>
              <a:cxn ang="0">
                <a:pos x="27" y="13"/>
              </a:cxn>
              <a:cxn ang="0">
                <a:pos x="22" y="6"/>
              </a:cxn>
              <a:cxn ang="0">
                <a:pos x="19" y="5"/>
              </a:cxn>
              <a:cxn ang="0">
                <a:pos x="16" y="9"/>
              </a:cxn>
              <a:cxn ang="0">
                <a:pos x="19" y="13"/>
              </a:cxn>
              <a:cxn ang="0">
                <a:pos x="27" y="13"/>
              </a:cxn>
              <a:cxn ang="0">
                <a:pos x="38" y="45"/>
              </a:cxn>
              <a:cxn ang="0">
                <a:pos x="38" y="26"/>
              </a:cxn>
              <a:cxn ang="0">
                <a:pos x="38" y="18"/>
              </a:cxn>
              <a:cxn ang="0">
                <a:pos x="25" y="18"/>
              </a:cxn>
              <a:cxn ang="0">
                <a:pos x="25" y="26"/>
              </a:cxn>
              <a:cxn ang="0">
                <a:pos x="25" y="45"/>
              </a:cxn>
              <a:cxn ang="0">
                <a:pos x="25" y="47"/>
              </a:cxn>
              <a:cxn ang="0">
                <a:pos x="27" y="49"/>
              </a:cxn>
              <a:cxn ang="0">
                <a:pos x="35" y="49"/>
              </a:cxn>
              <a:cxn ang="0">
                <a:pos x="38" y="47"/>
              </a:cxn>
              <a:cxn ang="0">
                <a:pos x="38" y="45"/>
              </a:cxn>
              <a:cxn ang="0">
                <a:pos x="43" y="5"/>
              </a:cxn>
              <a:cxn ang="0">
                <a:pos x="40" y="6"/>
              </a:cxn>
              <a:cxn ang="0">
                <a:pos x="35" y="13"/>
              </a:cxn>
              <a:cxn ang="0">
                <a:pos x="43" y="13"/>
              </a:cxn>
              <a:cxn ang="0">
                <a:pos x="47" y="9"/>
              </a:cxn>
              <a:cxn ang="0">
                <a:pos x="43" y="5"/>
              </a:cxn>
            </a:cxnLst>
            <a:rect l="0" t="0" r="r" b="b"/>
            <a:pathLst>
              <a:path w="62" h="54">
                <a:moveTo>
                  <a:pt x="62" y="32"/>
                </a:moveTo>
                <a:cubicBezTo>
                  <a:pt x="62" y="33"/>
                  <a:pt x="62" y="33"/>
                  <a:pt x="61" y="33"/>
                </a:cubicBezTo>
                <a:cubicBezTo>
                  <a:pt x="57" y="33"/>
                  <a:pt x="57" y="33"/>
                  <a:pt x="57" y="33"/>
                </a:cubicBezTo>
                <a:cubicBezTo>
                  <a:pt x="57" y="50"/>
                  <a:pt x="57" y="50"/>
                  <a:pt x="57" y="50"/>
                </a:cubicBezTo>
                <a:cubicBezTo>
                  <a:pt x="57" y="52"/>
                  <a:pt x="55" y="54"/>
                  <a:pt x="53" y="54"/>
                </a:cubicBezTo>
                <a:cubicBezTo>
                  <a:pt x="9" y="54"/>
                  <a:pt x="9" y="54"/>
                  <a:pt x="9" y="54"/>
                </a:cubicBezTo>
                <a:cubicBezTo>
                  <a:pt x="7" y="54"/>
                  <a:pt x="6" y="52"/>
                  <a:pt x="6" y="50"/>
                </a:cubicBezTo>
                <a:cubicBezTo>
                  <a:pt x="6" y="33"/>
                  <a:pt x="6" y="33"/>
                  <a:pt x="6" y="33"/>
                </a:cubicBezTo>
                <a:cubicBezTo>
                  <a:pt x="2" y="33"/>
                  <a:pt x="2" y="33"/>
                  <a:pt x="2" y="33"/>
                </a:cubicBezTo>
                <a:cubicBezTo>
                  <a:pt x="1" y="33"/>
                  <a:pt x="0" y="33"/>
                  <a:pt x="0" y="32"/>
                </a:cubicBezTo>
                <a:cubicBezTo>
                  <a:pt x="0" y="19"/>
                  <a:pt x="0" y="19"/>
                  <a:pt x="0" y="19"/>
                </a:cubicBezTo>
                <a:cubicBezTo>
                  <a:pt x="0" y="19"/>
                  <a:pt x="1" y="18"/>
                  <a:pt x="2" y="18"/>
                </a:cubicBezTo>
                <a:cubicBezTo>
                  <a:pt x="19" y="18"/>
                  <a:pt x="19" y="18"/>
                  <a:pt x="19" y="18"/>
                </a:cubicBezTo>
                <a:cubicBezTo>
                  <a:pt x="14" y="18"/>
                  <a:pt x="10" y="14"/>
                  <a:pt x="10" y="9"/>
                </a:cubicBezTo>
                <a:cubicBezTo>
                  <a:pt x="10" y="4"/>
                  <a:pt x="14" y="0"/>
                  <a:pt x="19" y="0"/>
                </a:cubicBezTo>
                <a:cubicBezTo>
                  <a:pt x="22" y="0"/>
                  <a:pt x="25" y="1"/>
                  <a:pt x="26" y="3"/>
                </a:cubicBezTo>
                <a:cubicBezTo>
                  <a:pt x="31" y="10"/>
                  <a:pt x="31" y="10"/>
                  <a:pt x="31" y="10"/>
                </a:cubicBezTo>
                <a:cubicBezTo>
                  <a:pt x="36" y="3"/>
                  <a:pt x="36" y="3"/>
                  <a:pt x="36" y="3"/>
                </a:cubicBezTo>
                <a:cubicBezTo>
                  <a:pt x="38" y="1"/>
                  <a:pt x="41" y="0"/>
                  <a:pt x="43" y="0"/>
                </a:cubicBezTo>
                <a:cubicBezTo>
                  <a:pt x="48" y="0"/>
                  <a:pt x="52" y="4"/>
                  <a:pt x="52" y="9"/>
                </a:cubicBezTo>
                <a:cubicBezTo>
                  <a:pt x="52" y="14"/>
                  <a:pt x="48" y="18"/>
                  <a:pt x="43" y="18"/>
                </a:cubicBezTo>
                <a:cubicBezTo>
                  <a:pt x="61" y="18"/>
                  <a:pt x="61" y="18"/>
                  <a:pt x="61" y="18"/>
                </a:cubicBezTo>
                <a:cubicBezTo>
                  <a:pt x="62" y="18"/>
                  <a:pt x="62" y="19"/>
                  <a:pt x="62" y="19"/>
                </a:cubicBezTo>
                <a:lnTo>
                  <a:pt x="62" y="32"/>
                </a:lnTo>
                <a:close/>
                <a:moveTo>
                  <a:pt x="27" y="13"/>
                </a:moveTo>
                <a:cubicBezTo>
                  <a:pt x="22" y="6"/>
                  <a:pt x="22" y="6"/>
                  <a:pt x="22" y="6"/>
                </a:cubicBezTo>
                <a:cubicBezTo>
                  <a:pt x="22" y="6"/>
                  <a:pt x="21" y="5"/>
                  <a:pt x="19" y="5"/>
                </a:cubicBezTo>
                <a:cubicBezTo>
                  <a:pt x="17" y="5"/>
                  <a:pt x="16" y="7"/>
                  <a:pt x="16" y="9"/>
                </a:cubicBezTo>
                <a:cubicBezTo>
                  <a:pt x="16" y="11"/>
                  <a:pt x="17" y="13"/>
                  <a:pt x="19" y="13"/>
                </a:cubicBezTo>
                <a:lnTo>
                  <a:pt x="27" y="13"/>
                </a:lnTo>
                <a:close/>
                <a:moveTo>
                  <a:pt x="38" y="45"/>
                </a:moveTo>
                <a:cubicBezTo>
                  <a:pt x="38" y="26"/>
                  <a:pt x="38" y="26"/>
                  <a:pt x="38" y="26"/>
                </a:cubicBezTo>
                <a:cubicBezTo>
                  <a:pt x="38" y="18"/>
                  <a:pt x="38" y="18"/>
                  <a:pt x="38" y="18"/>
                </a:cubicBezTo>
                <a:cubicBezTo>
                  <a:pt x="25" y="18"/>
                  <a:pt x="25" y="18"/>
                  <a:pt x="25" y="18"/>
                </a:cubicBezTo>
                <a:cubicBezTo>
                  <a:pt x="25" y="26"/>
                  <a:pt x="25" y="26"/>
                  <a:pt x="25" y="26"/>
                </a:cubicBezTo>
                <a:cubicBezTo>
                  <a:pt x="25" y="45"/>
                  <a:pt x="25" y="45"/>
                  <a:pt x="25" y="45"/>
                </a:cubicBezTo>
                <a:cubicBezTo>
                  <a:pt x="25" y="47"/>
                  <a:pt x="25" y="47"/>
                  <a:pt x="25" y="47"/>
                </a:cubicBezTo>
                <a:cubicBezTo>
                  <a:pt x="25" y="48"/>
                  <a:pt x="26" y="49"/>
                  <a:pt x="27" y="49"/>
                </a:cubicBezTo>
                <a:cubicBezTo>
                  <a:pt x="35" y="49"/>
                  <a:pt x="35" y="49"/>
                  <a:pt x="35" y="49"/>
                </a:cubicBezTo>
                <a:cubicBezTo>
                  <a:pt x="37" y="49"/>
                  <a:pt x="38" y="48"/>
                  <a:pt x="38" y="47"/>
                </a:cubicBezTo>
                <a:lnTo>
                  <a:pt x="38" y="45"/>
                </a:lnTo>
                <a:close/>
                <a:moveTo>
                  <a:pt x="43" y="5"/>
                </a:moveTo>
                <a:cubicBezTo>
                  <a:pt x="42" y="5"/>
                  <a:pt x="41" y="6"/>
                  <a:pt x="40" y="6"/>
                </a:cubicBezTo>
                <a:cubicBezTo>
                  <a:pt x="35" y="13"/>
                  <a:pt x="35" y="13"/>
                  <a:pt x="35" y="13"/>
                </a:cubicBezTo>
                <a:cubicBezTo>
                  <a:pt x="43" y="13"/>
                  <a:pt x="43" y="13"/>
                  <a:pt x="43" y="13"/>
                </a:cubicBezTo>
                <a:cubicBezTo>
                  <a:pt x="45" y="13"/>
                  <a:pt x="47" y="11"/>
                  <a:pt x="47" y="9"/>
                </a:cubicBezTo>
                <a:cubicBezTo>
                  <a:pt x="47" y="7"/>
                  <a:pt x="45" y="5"/>
                  <a:pt x="43" y="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913906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Stage">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12"/>
          <p:cNvSpPr>
            <a:spLocks noEditPoints="1"/>
          </p:cNvSpPr>
          <p:nvPr userDrawn="1"/>
        </p:nvSpPr>
        <p:spPr bwMode="auto">
          <a:xfrm rot="10800000">
            <a:off x="5503067" y="1397001"/>
            <a:ext cx="1185868" cy="1202225"/>
          </a:xfrm>
          <a:custGeom>
            <a:avLst/>
            <a:gdLst/>
            <a:ahLst/>
            <a:cxnLst>
              <a:cxn ang="0">
                <a:pos x="26" y="55"/>
              </a:cxn>
              <a:cxn ang="0">
                <a:pos x="14" y="67"/>
              </a:cxn>
              <a:cxn ang="0">
                <a:pos x="13" y="68"/>
              </a:cxn>
              <a:cxn ang="0">
                <a:pos x="12" y="67"/>
              </a:cxn>
              <a:cxn ang="0">
                <a:pos x="0" y="55"/>
              </a:cxn>
              <a:cxn ang="0">
                <a:pos x="0" y="54"/>
              </a:cxn>
              <a:cxn ang="0">
                <a:pos x="1" y="53"/>
              </a:cxn>
              <a:cxn ang="0">
                <a:pos x="8" y="53"/>
              </a:cxn>
              <a:cxn ang="0">
                <a:pos x="8" y="1"/>
              </a:cxn>
              <a:cxn ang="0">
                <a:pos x="10" y="0"/>
              </a:cxn>
              <a:cxn ang="0">
                <a:pos x="17" y="0"/>
              </a:cxn>
              <a:cxn ang="0">
                <a:pos x="18" y="1"/>
              </a:cxn>
              <a:cxn ang="0">
                <a:pos x="18" y="53"/>
              </a:cxn>
              <a:cxn ang="0">
                <a:pos x="25" y="53"/>
              </a:cxn>
              <a:cxn ang="0">
                <a:pos x="27" y="54"/>
              </a:cxn>
              <a:cxn ang="0">
                <a:pos x="26" y="55"/>
              </a:cxn>
              <a:cxn ang="0">
                <a:pos x="67" y="8"/>
              </a:cxn>
              <a:cxn ang="0">
                <a:pos x="66" y="9"/>
              </a:cxn>
              <a:cxn ang="0">
                <a:pos x="34" y="9"/>
              </a:cxn>
              <a:cxn ang="0">
                <a:pos x="33" y="8"/>
              </a:cxn>
              <a:cxn ang="0">
                <a:pos x="33" y="1"/>
              </a:cxn>
              <a:cxn ang="0">
                <a:pos x="34" y="0"/>
              </a:cxn>
              <a:cxn ang="0">
                <a:pos x="66" y="0"/>
              </a:cxn>
              <a:cxn ang="0">
                <a:pos x="67" y="1"/>
              </a:cxn>
              <a:cxn ang="0">
                <a:pos x="67" y="8"/>
              </a:cxn>
              <a:cxn ang="0">
                <a:pos x="60" y="28"/>
              </a:cxn>
              <a:cxn ang="0">
                <a:pos x="58" y="29"/>
              </a:cxn>
              <a:cxn ang="0">
                <a:pos x="34" y="29"/>
              </a:cxn>
              <a:cxn ang="0">
                <a:pos x="33" y="28"/>
              </a:cxn>
              <a:cxn ang="0">
                <a:pos x="33" y="20"/>
              </a:cxn>
              <a:cxn ang="0">
                <a:pos x="34" y="19"/>
              </a:cxn>
              <a:cxn ang="0">
                <a:pos x="58" y="19"/>
              </a:cxn>
              <a:cxn ang="0">
                <a:pos x="60" y="20"/>
              </a:cxn>
              <a:cxn ang="0">
                <a:pos x="60" y="28"/>
              </a:cxn>
              <a:cxn ang="0">
                <a:pos x="52" y="47"/>
              </a:cxn>
              <a:cxn ang="0">
                <a:pos x="51" y="48"/>
              </a:cxn>
              <a:cxn ang="0">
                <a:pos x="34" y="48"/>
              </a:cxn>
              <a:cxn ang="0">
                <a:pos x="33" y="47"/>
              </a:cxn>
              <a:cxn ang="0">
                <a:pos x="33" y="40"/>
              </a:cxn>
              <a:cxn ang="0">
                <a:pos x="34" y="39"/>
              </a:cxn>
              <a:cxn ang="0">
                <a:pos x="51" y="39"/>
              </a:cxn>
              <a:cxn ang="0">
                <a:pos x="52" y="40"/>
              </a:cxn>
              <a:cxn ang="0">
                <a:pos x="52" y="47"/>
              </a:cxn>
              <a:cxn ang="0">
                <a:pos x="45" y="67"/>
              </a:cxn>
              <a:cxn ang="0">
                <a:pos x="44" y="68"/>
              </a:cxn>
              <a:cxn ang="0">
                <a:pos x="34" y="68"/>
              </a:cxn>
              <a:cxn ang="0">
                <a:pos x="33" y="67"/>
              </a:cxn>
              <a:cxn ang="0">
                <a:pos x="33" y="59"/>
              </a:cxn>
              <a:cxn ang="0">
                <a:pos x="34" y="58"/>
              </a:cxn>
              <a:cxn ang="0">
                <a:pos x="44" y="58"/>
              </a:cxn>
              <a:cxn ang="0">
                <a:pos x="45" y="59"/>
              </a:cxn>
              <a:cxn ang="0">
                <a:pos x="45" y="67"/>
              </a:cxn>
            </a:cxnLst>
            <a:rect l="0" t="0" r="r" b="b"/>
            <a:pathLst>
              <a:path w="67" h="68">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67" y="8"/>
                </a:moveTo>
                <a:cubicBezTo>
                  <a:pt x="67" y="9"/>
                  <a:pt x="66" y="9"/>
                  <a:pt x="66" y="9"/>
                </a:cubicBezTo>
                <a:cubicBezTo>
                  <a:pt x="34" y="9"/>
                  <a:pt x="34" y="9"/>
                  <a:pt x="34" y="9"/>
                </a:cubicBezTo>
                <a:cubicBezTo>
                  <a:pt x="33" y="9"/>
                  <a:pt x="33" y="9"/>
                  <a:pt x="33" y="8"/>
                </a:cubicBezTo>
                <a:cubicBezTo>
                  <a:pt x="33" y="1"/>
                  <a:pt x="33" y="1"/>
                  <a:pt x="33" y="1"/>
                </a:cubicBezTo>
                <a:cubicBezTo>
                  <a:pt x="33" y="0"/>
                  <a:pt x="33" y="0"/>
                  <a:pt x="34" y="0"/>
                </a:cubicBezTo>
                <a:cubicBezTo>
                  <a:pt x="66" y="0"/>
                  <a:pt x="66" y="0"/>
                  <a:pt x="66" y="0"/>
                </a:cubicBezTo>
                <a:cubicBezTo>
                  <a:pt x="66" y="0"/>
                  <a:pt x="67" y="0"/>
                  <a:pt x="67" y="1"/>
                </a:cubicBezTo>
                <a:lnTo>
                  <a:pt x="67" y="8"/>
                </a:lnTo>
                <a:close/>
                <a:moveTo>
                  <a:pt x="60" y="28"/>
                </a:moveTo>
                <a:cubicBezTo>
                  <a:pt x="60" y="28"/>
                  <a:pt x="59" y="29"/>
                  <a:pt x="58" y="29"/>
                </a:cubicBezTo>
                <a:cubicBezTo>
                  <a:pt x="34" y="29"/>
                  <a:pt x="34" y="29"/>
                  <a:pt x="34" y="29"/>
                </a:cubicBezTo>
                <a:cubicBezTo>
                  <a:pt x="33" y="29"/>
                  <a:pt x="33" y="28"/>
                  <a:pt x="33" y="28"/>
                </a:cubicBezTo>
                <a:cubicBezTo>
                  <a:pt x="33" y="20"/>
                  <a:pt x="33" y="20"/>
                  <a:pt x="33" y="20"/>
                </a:cubicBezTo>
                <a:cubicBezTo>
                  <a:pt x="33" y="20"/>
                  <a:pt x="33" y="19"/>
                  <a:pt x="34" y="19"/>
                </a:cubicBezTo>
                <a:cubicBezTo>
                  <a:pt x="58" y="19"/>
                  <a:pt x="58" y="19"/>
                  <a:pt x="58" y="19"/>
                </a:cubicBezTo>
                <a:cubicBezTo>
                  <a:pt x="59" y="19"/>
                  <a:pt x="60" y="20"/>
                  <a:pt x="60" y="20"/>
                </a:cubicBezTo>
                <a:lnTo>
                  <a:pt x="60" y="28"/>
                </a:lnTo>
                <a:close/>
                <a:moveTo>
                  <a:pt x="52" y="47"/>
                </a:moveTo>
                <a:cubicBezTo>
                  <a:pt x="52" y="48"/>
                  <a:pt x="52" y="48"/>
                  <a:pt x="51" y="48"/>
                </a:cubicBezTo>
                <a:cubicBezTo>
                  <a:pt x="34" y="48"/>
                  <a:pt x="34" y="48"/>
                  <a:pt x="34" y="48"/>
                </a:cubicBezTo>
                <a:cubicBezTo>
                  <a:pt x="33" y="48"/>
                  <a:pt x="33" y="48"/>
                  <a:pt x="33" y="47"/>
                </a:cubicBezTo>
                <a:cubicBezTo>
                  <a:pt x="33" y="40"/>
                  <a:pt x="33" y="40"/>
                  <a:pt x="33" y="40"/>
                </a:cubicBezTo>
                <a:cubicBezTo>
                  <a:pt x="33" y="39"/>
                  <a:pt x="33" y="39"/>
                  <a:pt x="34" y="39"/>
                </a:cubicBezTo>
                <a:cubicBezTo>
                  <a:pt x="51" y="39"/>
                  <a:pt x="51" y="39"/>
                  <a:pt x="51" y="39"/>
                </a:cubicBezTo>
                <a:cubicBezTo>
                  <a:pt x="52" y="39"/>
                  <a:pt x="52" y="39"/>
                  <a:pt x="52" y="40"/>
                </a:cubicBezTo>
                <a:lnTo>
                  <a:pt x="52" y="47"/>
                </a:lnTo>
                <a:close/>
                <a:moveTo>
                  <a:pt x="45" y="67"/>
                </a:moveTo>
                <a:cubicBezTo>
                  <a:pt x="45" y="67"/>
                  <a:pt x="44" y="68"/>
                  <a:pt x="44" y="68"/>
                </a:cubicBezTo>
                <a:cubicBezTo>
                  <a:pt x="34" y="68"/>
                  <a:pt x="34" y="68"/>
                  <a:pt x="34" y="68"/>
                </a:cubicBezTo>
                <a:cubicBezTo>
                  <a:pt x="33" y="68"/>
                  <a:pt x="33" y="67"/>
                  <a:pt x="33" y="67"/>
                </a:cubicBezTo>
                <a:cubicBezTo>
                  <a:pt x="33" y="59"/>
                  <a:pt x="33" y="59"/>
                  <a:pt x="33" y="59"/>
                </a:cubicBezTo>
                <a:cubicBezTo>
                  <a:pt x="33" y="59"/>
                  <a:pt x="33" y="58"/>
                  <a:pt x="34" y="58"/>
                </a:cubicBezTo>
                <a:cubicBezTo>
                  <a:pt x="44" y="58"/>
                  <a:pt x="44" y="58"/>
                  <a:pt x="44" y="58"/>
                </a:cubicBezTo>
                <a:cubicBezTo>
                  <a:pt x="44" y="58"/>
                  <a:pt x="45" y="59"/>
                  <a:pt x="45" y="59"/>
                </a:cubicBezTo>
                <a:lnTo>
                  <a:pt x="45" y="6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336976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Steps">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219"/>
          <p:cNvSpPr>
            <a:spLocks noEditPoints="1"/>
          </p:cNvSpPr>
          <p:nvPr userDrawn="1"/>
        </p:nvSpPr>
        <p:spPr bwMode="auto">
          <a:xfrm>
            <a:off x="5503067" y="1701799"/>
            <a:ext cx="1185868" cy="919652"/>
          </a:xfrm>
          <a:custGeom>
            <a:avLst/>
            <a:gdLst/>
            <a:ahLst/>
            <a:cxnLst>
              <a:cxn ang="0">
                <a:pos x="8" y="15"/>
              </a:cxn>
              <a:cxn ang="0">
                <a:pos x="0" y="7"/>
              </a:cxn>
              <a:cxn ang="0">
                <a:pos x="8" y="0"/>
              </a:cxn>
              <a:cxn ang="0">
                <a:pos x="15" y="7"/>
              </a:cxn>
              <a:cxn ang="0">
                <a:pos x="8" y="15"/>
              </a:cxn>
              <a:cxn ang="0">
                <a:pos x="8" y="34"/>
              </a:cxn>
              <a:cxn ang="0">
                <a:pos x="0" y="27"/>
              </a:cxn>
              <a:cxn ang="0">
                <a:pos x="8" y="19"/>
              </a:cxn>
              <a:cxn ang="0">
                <a:pos x="15" y="27"/>
              </a:cxn>
              <a:cxn ang="0">
                <a:pos x="8" y="34"/>
              </a:cxn>
              <a:cxn ang="0">
                <a:pos x="8" y="53"/>
              </a:cxn>
              <a:cxn ang="0">
                <a:pos x="0" y="46"/>
              </a:cxn>
              <a:cxn ang="0">
                <a:pos x="8" y="39"/>
              </a:cxn>
              <a:cxn ang="0">
                <a:pos x="15" y="46"/>
              </a:cxn>
              <a:cxn ang="0">
                <a:pos x="8" y="53"/>
              </a:cxn>
              <a:cxn ang="0">
                <a:pos x="68" y="11"/>
              </a:cxn>
              <a:cxn ang="0">
                <a:pos x="67" y="12"/>
              </a:cxn>
              <a:cxn ang="0">
                <a:pos x="21" y="12"/>
              </a:cxn>
              <a:cxn ang="0">
                <a:pos x="20" y="11"/>
              </a:cxn>
              <a:cxn ang="0">
                <a:pos x="20" y="4"/>
              </a:cxn>
              <a:cxn ang="0">
                <a:pos x="21" y="2"/>
              </a:cxn>
              <a:cxn ang="0">
                <a:pos x="67" y="2"/>
              </a:cxn>
              <a:cxn ang="0">
                <a:pos x="68" y="4"/>
              </a:cxn>
              <a:cxn ang="0">
                <a:pos x="68" y="11"/>
              </a:cxn>
              <a:cxn ang="0">
                <a:pos x="68" y="30"/>
              </a:cxn>
              <a:cxn ang="0">
                <a:pos x="67" y="32"/>
              </a:cxn>
              <a:cxn ang="0">
                <a:pos x="21" y="32"/>
              </a:cxn>
              <a:cxn ang="0">
                <a:pos x="20" y="30"/>
              </a:cxn>
              <a:cxn ang="0">
                <a:pos x="20" y="23"/>
              </a:cxn>
              <a:cxn ang="0">
                <a:pos x="21" y="22"/>
              </a:cxn>
              <a:cxn ang="0">
                <a:pos x="67" y="22"/>
              </a:cxn>
              <a:cxn ang="0">
                <a:pos x="68" y="23"/>
              </a:cxn>
              <a:cxn ang="0">
                <a:pos x="68" y="30"/>
              </a:cxn>
              <a:cxn ang="0">
                <a:pos x="68" y="50"/>
              </a:cxn>
              <a:cxn ang="0">
                <a:pos x="67" y="51"/>
              </a:cxn>
              <a:cxn ang="0">
                <a:pos x="21" y="51"/>
              </a:cxn>
              <a:cxn ang="0">
                <a:pos x="20" y="50"/>
              </a:cxn>
              <a:cxn ang="0">
                <a:pos x="20" y="42"/>
              </a:cxn>
              <a:cxn ang="0">
                <a:pos x="21" y="41"/>
              </a:cxn>
              <a:cxn ang="0">
                <a:pos x="67" y="41"/>
              </a:cxn>
              <a:cxn ang="0">
                <a:pos x="68" y="42"/>
              </a:cxn>
              <a:cxn ang="0">
                <a:pos x="68" y="50"/>
              </a:cxn>
            </a:cxnLst>
            <a:rect l="0" t="0" r="r" b="b"/>
            <a:pathLst>
              <a:path w="68" h="53">
                <a:moveTo>
                  <a:pt x="8" y="15"/>
                </a:moveTo>
                <a:cubicBezTo>
                  <a:pt x="4" y="15"/>
                  <a:pt x="0" y="11"/>
                  <a:pt x="0" y="7"/>
                </a:cubicBezTo>
                <a:cubicBezTo>
                  <a:pt x="0" y="3"/>
                  <a:pt x="4" y="0"/>
                  <a:pt x="8" y="0"/>
                </a:cubicBezTo>
                <a:cubicBezTo>
                  <a:pt x="12" y="0"/>
                  <a:pt x="15" y="3"/>
                  <a:pt x="15" y="7"/>
                </a:cubicBezTo>
                <a:cubicBezTo>
                  <a:pt x="15" y="11"/>
                  <a:pt x="12" y="15"/>
                  <a:pt x="8" y="15"/>
                </a:cubicBezTo>
                <a:close/>
                <a:moveTo>
                  <a:pt x="8" y="34"/>
                </a:moveTo>
                <a:cubicBezTo>
                  <a:pt x="4" y="34"/>
                  <a:pt x="0" y="31"/>
                  <a:pt x="0" y="27"/>
                </a:cubicBezTo>
                <a:cubicBezTo>
                  <a:pt x="0" y="23"/>
                  <a:pt x="4" y="19"/>
                  <a:pt x="8" y="19"/>
                </a:cubicBezTo>
                <a:cubicBezTo>
                  <a:pt x="12" y="19"/>
                  <a:pt x="15" y="23"/>
                  <a:pt x="15" y="27"/>
                </a:cubicBezTo>
                <a:cubicBezTo>
                  <a:pt x="15" y="31"/>
                  <a:pt x="12" y="34"/>
                  <a:pt x="8" y="34"/>
                </a:cubicBezTo>
                <a:close/>
                <a:moveTo>
                  <a:pt x="8" y="53"/>
                </a:moveTo>
                <a:cubicBezTo>
                  <a:pt x="4" y="53"/>
                  <a:pt x="0" y="50"/>
                  <a:pt x="0" y="46"/>
                </a:cubicBezTo>
                <a:cubicBezTo>
                  <a:pt x="0" y="42"/>
                  <a:pt x="4" y="39"/>
                  <a:pt x="8" y="39"/>
                </a:cubicBezTo>
                <a:cubicBezTo>
                  <a:pt x="12" y="39"/>
                  <a:pt x="15" y="42"/>
                  <a:pt x="15" y="46"/>
                </a:cubicBezTo>
                <a:cubicBezTo>
                  <a:pt x="15" y="50"/>
                  <a:pt x="12" y="53"/>
                  <a:pt x="8" y="53"/>
                </a:cubicBezTo>
                <a:close/>
                <a:moveTo>
                  <a:pt x="68" y="11"/>
                </a:moveTo>
                <a:cubicBezTo>
                  <a:pt x="68" y="12"/>
                  <a:pt x="68" y="12"/>
                  <a:pt x="67" y="12"/>
                </a:cubicBezTo>
                <a:cubicBezTo>
                  <a:pt x="21" y="12"/>
                  <a:pt x="21" y="12"/>
                  <a:pt x="21" y="12"/>
                </a:cubicBezTo>
                <a:cubicBezTo>
                  <a:pt x="20" y="12"/>
                  <a:pt x="20" y="12"/>
                  <a:pt x="20" y="11"/>
                </a:cubicBezTo>
                <a:cubicBezTo>
                  <a:pt x="20" y="4"/>
                  <a:pt x="20" y="4"/>
                  <a:pt x="20" y="4"/>
                </a:cubicBezTo>
                <a:cubicBezTo>
                  <a:pt x="20" y="3"/>
                  <a:pt x="20" y="2"/>
                  <a:pt x="21" y="2"/>
                </a:cubicBezTo>
                <a:cubicBezTo>
                  <a:pt x="67" y="2"/>
                  <a:pt x="67" y="2"/>
                  <a:pt x="67" y="2"/>
                </a:cubicBezTo>
                <a:cubicBezTo>
                  <a:pt x="68" y="2"/>
                  <a:pt x="68" y="3"/>
                  <a:pt x="68" y="4"/>
                </a:cubicBezTo>
                <a:lnTo>
                  <a:pt x="68" y="11"/>
                </a:lnTo>
                <a:close/>
                <a:moveTo>
                  <a:pt x="68" y="30"/>
                </a:moveTo>
                <a:cubicBezTo>
                  <a:pt x="68" y="31"/>
                  <a:pt x="68" y="32"/>
                  <a:pt x="67" y="32"/>
                </a:cubicBezTo>
                <a:cubicBezTo>
                  <a:pt x="21" y="32"/>
                  <a:pt x="21" y="32"/>
                  <a:pt x="21" y="32"/>
                </a:cubicBezTo>
                <a:cubicBezTo>
                  <a:pt x="20" y="32"/>
                  <a:pt x="20" y="31"/>
                  <a:pt x="20" y="30"/>
                </a:cubicBezTo>
                <a:cubicBezTo>
                  <a:pt x="20" y="23"/>
                  <a:pt x="20" y="23"/>
                  <a:pt x="20" y="23"/>
                </a:cubicBezTo>
                <a:cubicBezTo>
                  <a:pt x="20" y="22"/>
                  <a:pt x="20" y="22"/>
                  <a:pt x="21" y="22"/>
                </a:cubicBezTo>
                <a:cubicBezTo>
                  <a:pt x="67" y="22"/>
                  <a:pt x="67" y="22"/>
                  <a:pt x="67" y="22"/>
                </a:cubicBezTo>
                <a:cubicBezTo>
                  <a:pt x="68" y="22"/>
                  <a:pt x="68" y="22"/>
                  <a:pt x="68" y="23"/>
                </a:cubicBezTo>
                <a:lnTo>
                  <a:pt x="68" y="30"/>
                </a:lnTo>
                <a:close/>
                <a:moveTo>
                  <a:pt x="68" y="50"/>
                </a:moveTo>
                <a:cubicBezTo>
                  <a:pt x="68" y="50"/>
                  <a:pt x="68" y="51"/>
                  <a:pt x="67" y="51"/>
                </a:cubicBezTo>
                <a:cubicBezTo>
                  <a:pt x="21" y="51"/>
                  <a:pt x="21" y="51"/>
                  <a:pt x="21" y="51"/>
                </a:cubicBezTo>
                <a:cubicBezTo>
                  <a:pt x="20" y="51"/>
                  <a:pt x="20" y="50"/>
                  <a:pt x="20" y="50"/>
                </a:cubicBezTo>
                <a:cubicBezTo>
                  <a:pt x="20" y="42"/>
                  <a:pt x="20" y="42"/>
                  <a:pt x="20" y="42"/>
                </a:cubicBezTo>
                <a:cubicBezTo>
                  <a:pt x="20" y="42"/>
                  <a:pt x="20" y="41"/>
                  <a:pt x="21" y="41"/>
                </a:cubicBezTo>
                <a:cubicBezTo>
                  <a:pt x="67" y="41"/>
                  <a:pt x="67" y="41"/>
                  <a:pt x="67" y="41"/>
                </a:cubicBezTo>
                <a:cubicBezTo>
                  <a:pt x="68" y="41"/>
                  <a:pt x="68" y="42"/>
                  <a:pt x="68" y="42"/>
                </a:cubicBezTo>
                <a:lnTo>
                  <a:pt x="68" y="5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4770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Idea">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03"/>
          <p:cNvSpPr>
            <a:spLocks noEditPoints="1"/>
          </p:cNvSpPr>
          <p:nvPr userDrawn="1"/>
        </p:nvSpPr>
        <p:spPr bwMode="auto">
          <a:xfrm>
            <a:off x="5613303" y="1397832"/>
            <a:ext cx="965396" cy="1421568"/>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351242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Structure">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56"/>
          <p:cNvSpPr>
            <a:spLocks noEditPoints="1"/>
          </p:cNvSpPr>
          <p:nvPr userDrawn="1"/>
        </p:nvSpPr>
        <p:spPr bwMode="auto">
          <a:xfrm>
            <a:off x="5470526" y="1498601"/>
            <a:ext cx="1250951" cy="1250951"/>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02551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Puzzle">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77"/>
          <p:cNvSpPr>
            <a:spLocks/>
          </p:cNvSpPr>
          <p:nvPr userDrawn="1"/>
        </p:nvSpPr>
        <p:spPr bwMode="auto">
          <a:xfrm rot="20133226">
            <a:off x="5329055" y="1240368"/>
            <a:ext cx="1533892" cy="153246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bg1"/>
          </a:solidFill>
          <a:ln w="19050">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37338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 Network">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66"/>
          <p:cNvSpPr>
            <a:spLocks noEditPoints="1"/>
          </p:cNvSpPr>
          <p:nvPr userDrawn="1"/>
        </p:nvSpPr>
        <p:spPr bwMode="auto">
          <a:xfrm>
            <a:off x="5577490" y="1594470"/>
            <a:ext cx="1037021" cy="1211311"/>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27136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Header - Social">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54"/>
          <p:cNvSpPr>
            <a:spLocks/>
          </p:cNvSpPr>
          <p:nvPr userDrawn="1"/>
        </p:nvSpPr>
        <p:spPr bwMode="auto">
          <a:xfrm>
            <a:off x="5348011" y="1498601"/>
            <a:ext cx="1495979" cy="1192447"/>
          </a:xfrm>
          <a:custGeom>
            <a:avLst/>
            <a:gdLst/>
            <a:ahLst/>
            <a:cxnLst>
              <a:cxn ang="0">
                <a:pos x="57" y="12"/>
              </a:cxn>
              <a:cxn ang="0">
                <a:pos x="57" y="14"/>
              </a:cxn>
              <a:cxn ang="0">
                <a:pos x="20" y="51"/>
              </a:cxn>
              <a:cxn ang="0">
                <a:pos x="0" y="45"/>
              </a:cxn>
              <a:cxn ang="0">
                <a:pos x="3" y="45"/>
              </a:cxn>
              <a:cxn ang="0">
                <a:pos x="19" y="40"/>
              </a:cxn>
              <a:cxn ang="0">
                <a:pos x="7" y="31"/>
              </a:cxn>
              <a:cxn ang="0">
                <a:pos x="10" y="31"/>
              </a:cxn>
              <a:cxn ang="0">
                <a:pos x="13" y="31"/>
              </a:cxn>
              <a:cxn ang="0">
                <a:pos x="3" y="18"/>
              </a:cxn>
              <a:cxn ang="0">
                <a:pos x="3" y="18"/>
              </a:cxn>
              <a:cxn ang="0">
                <a:pos x="9" y="19"/>
              </a:cxn>
              <a:cxn ang="0">
                <a:pos x="3" y="9"/>
              </a:cxn>
              <a:cxn ang="0">
                <a:pos x="5" y="2"/>
              </a:cxn>
              <a:cxn ang="0">
                <a:pos x="31" y="16"/>
              </a:cxn>
              <a:cxn ang="0">
                <a:pos x="31" y="13"/>
              </a:cxn>
              <a:cxn ang="0">
                <a:pos x="44" y="0"/>
              </a:cxn>
              <a:cxn ang="0">
                <a:pos x="54" y="4"/>
              </a:cxn>
              <a:cxn ang="0">
                <a:pos x="62" y="1"/>
              </a:cxn>
              <a:cxn ang="0">
                <a:pos x="56" y="8"/>
              </a:cxn>
              <a:cxn ang="0">
                <a:pos x="64" y="6"/>
              </a:cxn>
              <a:cxn ang="0">
                <a:pos x="57" y="12"/>
              </a:cxn>
            </a:cxnLst>
            <a:rect l="0" t="0" r="r" b="b"/>
            <a:pathLst>
              <a:path w="64" h="51">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403173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 Huma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85"/>
          <p:cNvSpPr>
            <a:spLocks noEditPoints="1"/>
          </p:cNvSpPr>
          <p:nvPr userDrawn="1"/>
        </p:nvSpPr>
        <p:spPr bwMode="auto">
          <a:xfrm>
            <a:off x="5497221" y="1229600"/>
            <a:ext cx="1197561" cy="1691400"/>
          </a:xfrm>
          <a:custGeom>
            <a:avLst/>
            <a:gdLst/>
            <a:ahLst/>
            <a:cxnLst>
              <a:cxn ang="0">
                <a:pos x="42" y="40"/>
              </a:cxn>
              <a:cxn ang="0">
                <a:pos x="39" y="38"/>
              </a:cxn>
              <a:cxn ang="0">
                <a:pos x="31" y="26"/>
              </a:cxn>
              <a:cxn ang="0">
                <a:pos x="29" y="26"/>
              </a:cxn>
              <a:cxn ang="0">
                <a:pos x="29" y="31"/>
              </a:cxn>
              <a:cxn ang="0">
                <a:pos x="38" y="45"/>
              </a:cxn>
              <a:cxn ang="0">
                <a:pos x="39" y="47"/>
              </a:cxn>
              <a:cxn ang="0">
                <a:pos x="36" y="49"/>
              </a:cxn>
              <a:cxn ang="0">
                <a:pos x="29" y="49"/>
              </a:cxn>
              <a:cxn ang="0">
                <a:pos x="29" y="59"/>
              </a:cxn>
              <a:cxn ang="0">
                <a:pos x="25" y="63"/>
              </a:cxn>
              <a:cxn ang="0">
                <a:pos x="20" y="63"/>
              </a:cxn>
              <a:cxn ang="0">
                <a:pos x="16" y="59"/>
              </a:cxn>
              <a:cxn ang="0">
                <a:pos x="16" y="49"/>
              </a:cxn>
              <a:cxn ang="0">
                <a:pos x="9" y="49"/>
              </a:cxn>
              <a:cxn ang="0">
                <a:pos x="7" y="47"/>
              </a:cxn>
              <a:cxn ang="0">
                <a:pos x="7" y="45"/>
              </a:cxn>
              <a:cxn ang="0">
                <a:pos x="16" y="31"/>
              </a:cxn>
              <a:cxn ang="0">
                <a:pos x="16" y="26"/>
              </a:cxn>
              <a:cxn ang="0">
                <a:pos x="14" y="26"/>
              </a:cxn>
              <a:cxn ang="0">
                <a:pos x="6" y="38"/>
              </a:cxn>
              <a:cxn ang="0">
                <a:pos x="3" y="40"/>
              </a:cxn>
              <a:cxn ang="0">
                <a:pos x="0" y="36"/>
              </a:cxn>
              <a:cxn ang="0">
                <a:pos x="0" y="34"/>
              </a:cxn>
              <a:cxn ang="0">
                <a:pos x="9" y="21"/>
              </a:cxn>
              <a:cxn ang="0">
                <a:pos x="16" y="17"/>
              </a:cxn>
              <a:cxn ang="0">
                <a:pos x="29" y="17"/>
              </a:cxn>
              <a:cxn ang="0">
                <a:pos x="36" y="21"/>
              </a:cxn>
              <a:cxn ang="0">
                <a:pos x="45" y="34"/>
              </a:cxn>
              <a:cxn ang="0">
                <a:pos x="45" y="36"/>
              </a:cxn>
              <a:cxn ang="0">
                <a:pos x="42" y="40"/>
              </a:cxn>
              <a:cxn ang="0">
                <a:pos x="23" y="16"/>
              </a:cxn>
              <a:cxn ang="0">
                <a:pos x="15" y="8"/>
              </a:cxn>
              <a:cxn ang="0">
                <a:pos x="23" y="0"/>
              </a:cxn>
              <a:cxn ang="0">
                <a:pos x="31" y="8"/>
              </a:cxn>
              <a:cxn ang="0">
                <a:pos x="23" y="16"/>
              </a:cxn>
            </a:cxnLst>
            <a:rect l="0" t="0" r="r" b="b"/>
            <a:pathLst>
              <a:path w="45" h="63">
                <a:moveTo>
                  <a:pt x="42" y="40"/>
                </a:moveTo>
                <a:cubicBezTo>
                  <a:pt x="41" y="40"/>
                  <a:pt x="40" y="39"/>
                  <a:pt x="39" y="38"/>
                </a:cubicBezTo>
                <a:cubicBezTo>
                  <a:pt x="31" y="26"/>
                  <a:pt x="31" y="26"/>
                  <a:pt x="31" y="26"/>
                </a:cubicBezTo>
                <a:cubicBezTo>
                  <a:pt x="29" y="26"/>
                  <a:pt x="29" y="26"/>
                  <a:pt x="29" y="26"/>
                </a:cubicBezTo>
                <a:cubicBezTo>
                  <a:pt x="29" y="31"/>
                  <a:pt x="29" y="31"/>
                  <a:pt x="29" y="31"/>
                </a:cubicBezTo>
                <a:cubicBezTo>
                  <a:pt x="38" y="45"/>
                  <a:pt x="38" y="45"/>
                  <a:pt x="38" y="45"/>
                </a:cubicBezTo>
                <a:cubicBezTo>
                  <a:pt x="38" y="46"/>
                  <a:pt x="39" y="46"/>
                  <a:pt x="39" y="47"/>
                </a:cubicBezTo>
                <a:cubicBezTo>
                  <a:pt x="39" y="48"/>
                  <a:pt x="38" y="49"/>
                  <a:pt x="36" y="49"/>
                </a:cubicBezTo>
                <a:cubicBezTo>
                  <a:pt x="29" y="49"/>
                  <a:pt x="29" y="49"/>
                  <a:pt x="29" y="49"/>
                </a:cubicBezTo>
                <a:cubicBezTo>
                  <a:pt x="29" y="59"/>
                  <a:pt x="29" y="59"/>
                  <a:pt x="29" y="59"/>
                </a:cubicBezTo>
                <a:cubicBezTo>
                  <a:pt x="29" y="61"/>
                  <a:pt x="28" y="63"/>
                  <a:pt x="25" y="63"/>
                </a:cubicBezTo>
                <a:cubicBezTo>
                  <a:pt x="20" y="63"/>
                  <a:pt x="20" y="63"/>
                  <a:pt x="20" y="63"/>
                </a:cubicBezTo>
                <a:cubicBezTo>
                  <a:pt x="18" y="63"/>
                  <a:pt x="16" y="61"/>
                  <a:pt x="16" y="59"/>
                </a:cubicBezTo>
                <a:cubicBezTo>
                  <a:pt x="16" y="49"/>
                  <a:pt x="16" y="49"/>
                  <a:pt x="16" y="49"/>
                </a:cubicBezTo>
                <a:cubicBezTo>
                  <a:pt x="9" y="49"/>
                  <a:pt x="9" y="49"/>
                  <a:pt x="9" y="49"/>
                </a:cubicBezTo>
                <a:cubicBezTo>
                  <a:pt x="8" y="49"/>
                  <a:pt x="7" y="48"/>
                  <a:pt x="7" y="47"/>
                </a:cubicBezTo>
                <a:cubicBezTo>
                  <a:pt x="7" y="46"/>
                  <a:pt x="7" y="46"/>
                  <a:pt x="7" y="45"/>
                </a:cubicBezTo>
                <a:cubicBezTo>
                  <a:pt x="16" y="31"/>
                  <a:pt x="16" y="31"/>
                  <a:pt x="16" y="31"/>
                </a:cubicBezTo>
                <a:cubicBezTo>
                  <a:pt x="16" y="26"/>
                  <a:pt x="16" y="26"/>
                  <a:pt x="16" y="26"/>
                </a:cubicBezTo>
                <a:cubicBezTo>
                  <a:pt x="14" y="26"/>
                  <a:pt x="14" y="26"/>
                  <a:pt x="14" y="26"/>
                </a:cubicBezTo>
                <a:cubicBezTo>
                  <a:pt x="6" y="38"/>
                  <a:pt x="6" y="38"/>
                  <a:pt x="6" y="38"/>
                </a:cubicBezTo>
                <a:cubicBezTo>
                  <a:pt x="5" y="39"/>
                  <a:pt x="4" y="40"/>
                  <a:pt x="3" y="40"/>
                </a:cubicBezTo>
                <a:cubicBezTo>
                  <a:pt x="1" y="40"/>
                  <a:pt x="0" y="38"/>
                  <a:pt x="0" y="36"/>
                </a:cubicBezTo>
                <a:cubicBezTo>
                  <a:pt x="0" y="36"/>
                  <a:pt x="0" y="35"/>
                  <a:pt x="0" y="34"/>
                </a:cubicBezTo>
                <a:cubicBezTo>
                  <a:pt x="9" y="21"/>
                  <a:pt x="9" y="21"/>
                  <a:pt x="9" y="21"/>
                </a:cubicBezTo>
                <a:cubicBezTo>
                  <a:pt x="11" y="19"/>
                  <a:pt x="13" y="17"/>
                  <a:pt x="16" y="17"/>
                </a:cubicBezTo>
                <a:cubicBezTo>
                  <a:pt x="29" y="17"/>
                  <a:pt x="29" y="17"/>
                  <a:pt x="29" y="17"/>
                </a:cubicBezTo>
                <a:cubicBezTo>
                  <a:pt x="32" y="17"/>
                  <a:pt x="34" y="19"/>
                  <a:pt x="36" y="21"/>
                </a:cubicBezTo>
                <a:cubicBezTo>
                  <a:pt x="45" y="34"/>
                  <a:pt x="45" y="34"/>
                  <a:pt x="45" y="34"/>
                </a:cubicBezTo>
                <a:cubicBezTo>
                  <a:pt x="45" y="35"/>
                  <a:pt x="45" y="36"/>
                  <a:pt x="45" y="36"/>
                </a:cubicBezTo>
                <a:cubicBezTo>
                  <a:pt x="45" y="38"/>
                  <a:pt x="44" y="40"/>
                  <a:pt x="42" y="40"/>
                </a:cubicBezTo>
                <a:close/>
                <a:moveTo>
                  <a:pt x="23" y="16"/>
                </a:moveTo>
                <a:cubicBezTo>
                  <a:pt x="18" y="16"/>
                  <a:pt x="15" y="12"/>
                  <a:pt x="15" y="8"/>
                </a:cubicBezTo>
                <a:cubicBezTo>
                  <a:pt x="15" y="3"/>
                  <a:pt x="18" y="0"/>
                  <a:pt x="23" y="0"/>
                </a:cubicBezTo>
                <a:cubicBezTo>
                  <a:pt x="27" y="0"/>
                  <a:pt x="31" y="3"/>
                  <a:pt x="31" y="8"/>
                </a:cubicBezTo>
                <a:cubicBezTo>
                  <a:pt x="31" y="12"/>
                  <a:pt x="27" y="16"/>
                  <a:pt x="23" y="16"/>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5607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 IT">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01"/>
          <p:cNvSpPr>
            <a:spLocks noEditPoints="1"/>
          </p:cNvSpPr>
          <p:nvPr userDrawn="1"/>
        </p:nvSpPr>
        <p:spPr bwMode="auto">
          <a:xfrm>
            <a:off x="5339411" y="1667934"/>
            <a:ext cx="1513180" cy="1002709"/>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6749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2" name="Footer Placeholder 1"/>
          <p:cNvSpPr>
            <a:spLocks noGrp="1"/>
          </p:cNvSpPr>
          <p:nvPr>
            <p:ph type="ftr" sz="quarter" idx="10"/>
          </p:nvPr>
        </p:nvSpPr>
        <p:spPr/>
        <p:txBody>
          <a:bodyPr/>
          <a:lstStyle/>
          <a:p>
            <a:r>
              <a:rPr lang="en-US" dirty="0"/>
              <a:t>Walmart Labs Privileged and Confidential</a:t>
            </a:r>
          </a:p>
        </p:txBody>
      </p:sp>
      <p:sp>
        <p:nvSpPr>
          <p:cNvPr id="4" name="Slide Number Placeholder 3"/>
          <p:cNvSpPr>
            <a:spLocks noGrp="1"/>
          </p:cNvSpPr>
          <p:nvPr>
            <p:ph type="sldNum" sz="quarter" idx="11"/>
          </p:nvPr>
        </p:nvSpPr>
        <p:spPr/>
        <p:txBody>
          <a:bodyPr/>
          <a:lstStyle/>
          <a:p>
            <a:fld id="{65B3A5B5-D464-4D94-A6FF-B439700E06BB}" type="slidenum">
              <a:rPr lang="en-US" smtClean="0"/>
              <a:pPr/>
              <a:t>‹#›</a:t>
            </a:fld>
            <a:endParaRPr lang="en-US" dirty="0"/>
          </a:p>
        </p:txBody>
      </p:sp>
    </p:spTree>
    <p:extLst>
      <p:ext uri="{BB962C8B-B14F-4D97-AF65-F5344CB8AC3E}">
        <p14:creationId xmlns:p14="http://schemas.microsoft.com/office/powerpoint/2010/main" val="3655377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 Data">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7"/>
          <p:cNvSpPr>
            <a:spLocks noEditPoints="1"/>
          </p:cNvSpPr>
          <p:nvPr userDrawn="1"/>
        </p:nvSpPr>
        <p:spPr bwMode="auto">
          <a:xfrm rot="16200000">
            <a:off x="5457169" y="1600199"/>
            <a:ext cx="1277665" cy="992716"/>
          </a:xfrm>
          <a:custGeom>
            <a:avLst/>
            <a:gdLst/>
            <a:ahLst/>
            <a:cxnLst>
              <a:cxn ang="0">
                <a:pos x="45" y="7"/>
              </a:cxn>
              <a:cxn ang="0">
                <a:pos x="43" y="9"/>
              </a:cxn>
              <a:cxn ang="0">
                <a:pos x="2" y="9"/>
              </a:cxn>
              <a:cxn ang="0">
                <a:pos x="0" y="7"/>
              </a:cxn>
              <a:cxn ang="0">
                <a:pos x="0" y="2"/>
              </a:cxn>
              <a:cxn ang="0">
                <a:pos x="2" y="0"/>
              </a:cxn>
              <a:cxn ang="0">
                <a:pos x="43" y="0"/>
              </a:cxn>
              <a:cxn ang="0">
                <a:pos x="45" y="2"/>
              </a:cxn>
              <a:cxn ang="0">
                <a:pos x="45" y="7"/>
              </a:cxn>
              <a:cxn ang="0">
                <a:pos x="59" y="20"/>
              </a:cxn>
              <a:cxn ang="0">
                <a:pos x="57" y="23"/>
              </a:cxn>
              <a:cxn ang="0">
                <a:pos x="2" y="23"/>
              </a:cxn>
              <a:cxn ang="0">
                <a:pos x="0" y="20"/>
              </a:cxn>
              <a:cxn ang="0">
                <a:pos x="0" y="16"/>
              </a:cxn>
              <a:cxn ang="0">
                <a:pos x="2" y="13"/>
              </a:cxn>
              <a:cxn ang="0">
                <a:pos x="57" y="13"/>
              </a:cxn>
              <a:cxn ang="0">
                <a:pos x="59" y="16"/>
              </a:cxn>
              <a:cxn ang="0">
                <a:pos x="59" y="20"/>
              </a:cxn>
              <a:cxn ang="0">
                <a:pos x="50" y="34"/>
              </a:cxn>
              <a:cxn ang="0">
                <a:pos x="48" y="36"/>
              </a:cxn>
              <a:cxn ang="0">
                <a:pos x="2" y="36"/>
              </a:cxn>
              <a:cxn ang="0">
                <a:pos x="0" y="34"/>
              </a:cxn>
              <a:cxn ang="0">
                <a:pos x="0" y="29"/>
              </a:cxn>
              <a:cxn ang="0">
                <a:pos x="2" y="27"/>
              </a:cxn>
              <a:cxn ang="0">
                <a:pos x="48" y="27"/>
              </a:cxn>
              <a:cxn ang="0">
                <a:pos x="50" y="29"/>
              </a:cxn>
              <a:cxn ang="0">
                <a:pos x="50" y="34"/>
              </a:cxn>
              <a:cxn ang="0">
                <a:pos x="64" y="48"/>
              </a:cxn>
              <a:cxn ang="0">
                <a:pos x="61" y="50"/>
              </a:cxn>
              <a:cxn ang="0">
                <a:pos x="2" y="50"/>
              </a:cxn>
              <a:cxn ang="0">
                <a:pos x="0" y="48"/>
              </a:cxn>
              <a:cxn ang="0">
                <a:pos x="0" y="43"/>
              </a:cxn>
              <a:cxn ang="0">
                <a:pos x="2" y="41"/>
              </a:cxn>
              <a:cxn ang="0">
                <a:pos x="61" y="41"/>
              </a:cxn>
              <a:cxn ang="0">
                <a:pos x="64" y="43"/>
              </a:cxn>
              <a:cxn ang="0">
                <a:pos x="64" y="48"/>
              </a:cxn>
            </a:cxnLst>
            <a:rect l="0" t="0" r="r" b="b"/>
            <a:pathLst>
              <a:path w="64" h="50">
                <a:moveTo>
                  <a:pt x="45" y="7"/>
                </a:moveTo>
                <a:cubicBezTo>
                  <a:pt x="45" y="8"/>
                  <a:pt x="44" y="9"/>
                  <a:pt x="43" y="9"/>
                </a:cubicBezTo>
                <a:cubicBezTo>
                  <a:pt x="2" y="9"/>
                  <a:pt x="2" y="9"/>
                  <a:pt x="2" y="9"/>
                </a:cubicBezTo>
                <a:cubicBezTo>
                  <a:pt x="1" y="9"/>
                  <a:pt x="0" y="8"/>
                  <a:pt x="0" y="7"/>
                </a:cubicBezTo>
                <a:cubicBezTo>
                  <a:pt x="0" y="2"/>
                  <a:pt x="0" y="2"/>
                  <a:pt x="0" y="2"/>
                </a:cubicBezTo>
                <a:cubicBezTo>
                  <a:pt x="0" y="1"/>
                  <a:pt x="1" y="0"/>
                  <a:pt x="2" y="0"/>
                </a:cubicBezTo>
                <a:cubicBezTo>
                  <a:pt x="43" y="0"/>
                  <a:pt x="43" y="0"/>
                  <a:pt x="43" y="0"/>
                </a:cubicBezTo>
                <a:cubicBezTo>
                  <a:pt x="44" y="0"/>
                  <a:pt x="45" y="1"/>
                  <a:pt x="45" y="2"/>
                </a:cubicBezTo>
                <a:lnTo>
                  <a:pt x="45" y="7"/>
                </a:lnTo>
                <a:close/>
                <a:moveTo>
                  <a:pt x="59" y="20"/>
                </a:moveTo>
                <a:cubicBezTo>
                  <a:pt x="59" y="22"/>
                  <a:pt x="58" y="23"/>
                  <a:pt x="57" y="23"/>
                </a:cubicBezTo>
                <a:cubicBezTo>
                  <a:pt x="2" y="23"/>
                  <a:pt x="2" y="23"/>
                  <a:pt x="2" y="23"/>
                </a:cubicBezTo>
                <a:cubicBezTo>
                  <a:pt x="1" y="23"/>
                  <a:pt x="0" y="22"/>
                  <a:pt x="0" y="20"/>
                </a:cubicBezTo>
                <a:cubicBezTo>
                  <a:pt x="0" y="16"/>
                  <a:pt x="0" y="16"/>
                  <a:pt x="0" y="16"/>
                </a:cubicBezTo>
                <a:cubicBezTo>
                  <a:pt x="0" y="14"/>
                  <a:pt x="1" y="13"/>
                  <a:pt x="2" y="13"/>
                </a:cubicBezTo>
                <a:cubicBezTo>
                  <a:pt x="57" y="13"/>
                  <a:pt x="57" y="13"/>
                  <a:pt x="57" y="13"/>
                </a:cubicBezTo>
                <a:cubicBezTo>
                  <a:pt x="58" y="13"/>
                  <a:pt x="59" y="14"/>
                  <a:pt x="59" y="16"/>
                </a:cubicBezTo>
                <a:lnTo>
                  <a:pt x="59" y="20"/>
                </a:lnTo>
                <a:close/>
                <a:moveTo>
                  <a:pt x="50" y="34"/>
                </a:moveTo>
                <a:cubicBezTo>
                  <a:pt x="50" y="35"/>
                  <a:pt x="49" y="36"/>
                  <a:pt x="48" y="36"/>
                </a:cubicBezTo>
                <a:cubicBezTo>
                  <a:pt x="2" y="36"/>
                  <a:pt x="2" y="36"/>
                  <a:pt x="2" y="36"/>
                </a:cubicBezTo>
                <a:cubicBezTo>
                  <a:pt x="1" y="36"/>
                  <a:pt x="0" y="35"/>
                  <a:pt x="0" y="34"/>
                </a:cubicBezTo>
                <a:cubicBezTo>
                  <a:pt x="0" y="29"/>
                  <a:pt x="0" y="29"/>
                  <a:pt x="0" y="29"/>
                </a:cubicBezTo>
                <a:cubicBezTo>
                  <a:pt x="0" y="28"/>
                  <a:pt x="1" y="27"/>
                  <a:pt x="2" y="27"/>
                </a:cubicBezTo>
                <a:cubicBezTo>
                  <a:pt x="48" y="27"/>
                  <a:pt x="48" y="27"/>
                  <a:pt x="48" y="27"/>
                </a:cubicBezTo>
                <a:cubicBezTo>
                  <a:pt x="49" y="27"/>
                  <a:pt x="50" y="28"/>
                  <a:pt x="50" y="29"/>
                </a:cubicBezTo>
                <a:lnTo>
                  <a:pt x="50" y="34"/>
                </a:lnTo>
                <a:close/>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48018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 Map">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83"/>
          <p:cNvSpPr>
            <a:spLocks noEditPoints="1"/>
          </p:cNvSpPr>
          <p:nvPr userDrawn="1"/>
        </p:nvSpPr>
        <p:spPr bwMode="auto">
          <a:xfrm>
            <a:off x="5569331" y="1498600"/>
            <a:ext cx="1053339" cy="1580008"/>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12700">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49481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 Contact">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89"/>
          <p:cNvSpPr>
            <a:spLocks noEditPoints="1"/>
          </p:cNvSpPr>
          <p:nvPr userDrawn="1"/>
        </p:nvSpPr>
        <p:spPr bwMode="auto">
          <a:xfrm>
            <a:off x="5360224" y="1246248"/>
            <a:ext cx="1471555" cy="1471552"/>
          </a:xfrm>
          <a:custGeom>
            <a:avLst/>
            <a:gdLst/>
            <a:ahLst/>
            <a:cxnLst>
              <a:cxn ang="0">
                <a:pos x="68" y="3"/>
              </a:cxn>
              <a:cxn ang="0">
                <a:pos x="58" y="61"/>
              </a:cxn>
              <a:cxn ang="0">
                <a:pos x="57" y="63"/>
              </a:cxn>
              <a:cxn ang="0">
                <a:pos x="56" y="63"/>
              </a:cxn>
              <a:cxn ang="0">
                <a:pos x="55" y="63"/>
              </a:cxn>
              <a:cxn ang="0">
                <a:pos x="35" y="55"/>
              </a:cxn>
              <a:cxn ang="0">
                <a:pos x="23" y="67"/>
              </a:cxn>
              <a:cxn ang="0">
                <a:pos x="22" y="68"/>
              </a:cxn>
              <a:cxn ang="0">
                <a:pos x="21" y="68"/>
              </a:cxn>
              <a:cxn ang="0">
                <a:pos x="19" y="65"/>
              </a:cxn>
              <a:cxn ang="0">
                <a:pos x="19" y="48"/>
              </a:cxn>
              <a:cxn ang="0">
                <a:pos x="1" y="41"/>
              </a:cxn>
              <a:cxn ang="0">
                <a:pos x="0" y="39"/>
              </a:cxn>
              <a:cxn ang="0">
                <a:pos x="1" y="36"/>
              </a:cxn>
              <a:cxn ang="0">
                <a:pos x="64" y="0"/>
              </a:cxn>
              <a:cxn ang="0">
                <a:pos x="67" y="0"/>
              </a:cxn>
              <a:cxn ang="0">
                <a:pos x="68" y="3"/>
              </a:cxn>
              <a:cxn ang="0">
                <a:pos x="62" y="7"/>
              </a:cxn>
              <a:cxn ang="0">
                <a:pos x="8" y="38"/>
              </a:cxn>
              <a:cxn ang="0">
                <a:pos x="20" y="43"/>
              </a:cxn>
              <a:cxn ang="0">
                <a:pos x="53" y="19"/>
              </a:cxn>
              <a:cxn ang="0">
                <a:pos x="35" y="49"/>
              </a:cxn>
              <a:cxn ang="0">
                <a:pos x="54" y="57"/>
              </a:cxn>
              <a:cxn ang="0">
                <a:pos x="62" y="7"/>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922756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12"/>
          <p:cNvSpPr>
            <a:spLocks/>
          </p:cNvSpPr>
          <p:nvPr userDrawn="1"/>
        </p:nvSpPr>
        <p:spPr bwMode="auto">
          <a:xfrm>
            <a:off x="5339486" y="1701800"/>
            <a:ext cx="1513029" cy="1320800"/>
          </a:xfrm>
          <a:custGeom>
            <a:avLst/>
            <a:gdLst/>
            <a:ahLst/>
            <a:cxnLst>
              <a:cxn ang="0">
                <a:pos x="95" y="0"/>
              </a:cxn>
              <a:cxn ang="0">
                <a:pos x="132" y="37"/>
              </a:cxn>
              <a:cxn ang="0">
                <a:pos x="66" y="115"/>
              </a:cxn>
              <a:cxn ang="0">
                <a:pos x="0" y="37"/>
              </a:cxn>
              <a:cxn ang="0">
                <a:pos x="36" y="0"/>
              </a:cxn>
              <a:cxn ang="0">
                <a:pos x="66" y="15"/>
              </a:cxn>
              <a:cxn ang="0">
                <a:pos x="95" y="0"/>
              </a:cxn>
            </a:cxnLst>
            <a:rect l="0" t="0" r="r" b="b"/>
            <a:pathLst>
              <a:path w="132" h="115">
                <a:moveTo>
                  <a:pt x="95" y="0"/>
                </a:moveTo>
                <a:cubicBezTo>
                  <a:pt x="116" y="0"/>
                  <a:pt x="132" y="16"/>
                  <a:pt x="132" y="37"/>
                </a:cubicBezTo>
                <a:cubicBezTo>
                  <a:pt x="132" y="70"/>
                  <a:pt x="66" y="115"/>
                  <a:pt x="66" y="115"/>
                </a:cubicBezTo>
                <a:cubicBezTo>
                  <a:pt x="66" y="115"/>
                  <a:pt x="0" y="72"/>
                  <a:pt x="0" y="37"/>
                </a:cubicBezTo>
                <a:cubicBezTo>
                  <a:pt x="0" y="12"/>
                  <a:pt x="16" y="0"/>
                  <a:pt x="36" y="0"/>
                </a:cubicBezTo>
                <a:cubicBezTo>
                  <a:pt x="48" y="0"/>
                  <a:pt x="59" y="6"/>
                  <a:pt x="66" y="15"/>
                </a:cubicBezTo>
                <a:cubicBezTo>
                  <a:pt x="72" y="6"/>
                  <a:pt x="83" y="0"/>
                  <a:pt x="95" y="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baseline="-250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99591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pic>
        <p:nvPicPr>
          <p:cNvPr id="13" name="Picture 12"/>
          <p:cNvPicPr>
            <a:picLocks noChangeAspect="1"/>
          </p:cNvPicPr>
          <p:nvPr userDrawn="1"/>
        </p:nvPicPr>
        <p:blipFill>
          <a:blip r:embed="rId4"/>
          <a:stretch>
            <a:fillRect/>
          </a:stretch>
        </p:blipFill>
        <p:spPr>
          <a:xfrm>
            <a:off x="5283200" y="81492"/>
            <a:ext cx="1828800" cy="2997200"/>
          </a:xfrm>
          <a:prstGeom prst="rect">
            <a:avLst/>
          </a:prstGeom>
        </p:spPr>
      </p:pic>
    </p:spTree>
    <p:extLst>
      <p:ext uri="{BB962C8B-B14F-4D97-AF65-F5344CB8AC3E}">
        <p14:creationId xmlns:p14="http://schemas.microsoft.com/office/powerpoint/2010/main" val="2189538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
        <p:nvSpPr>
          <p:cNvPr id="15" name="object 17"/>
          <p:cNvSpPr/>
          <p:nvPr userDrawn="1"/>
        </p:nvSpPr>
        <p:spPr>
          <a:xfrm>
            <a:off x="5494693" y="496209"/>
            <a:ext cx="1422400" cy="2411647"/>
          </a:xfrm>
          <a:custGeom>
            <a:avLst/>
            <a:gdLst/>
            <a:ahLst/>
            <a:cxnLst/>
            <a:rect l="l" t="t" r="r" b="b"/>
            <a:pathLst>
              <a:path w="477520" h="809625">
                <a:moveTo>
                  <a:pt x="301427" y="0"/>
                </a:moveTo>
                <a:lnTo>
                  <a:pt x="111621" y="0"/>
                </a:lnTo>
                <a:lnTo>
                  <a:pt x="3373" y="407212"/>
                </a:lnTo>
                <a:lnTo>
                  <a:pt x="0" y="442311"/>
                </a:lnTo>
                <a:lnTo>
                  <a:pt x="8330" y="472868"/>
                </a:lnTo>
                <a:lnTo>
                  <a:pt x="26925" y="497013"/>
                </a:lnTo>
                <a:lnTo>
                  <a:pt x="54342" y="512874"/>
                </a:lnTo>
                <a:lnTo>
                  <a:pt x="89140" y="518581"/>
                </a:lnTo>
                <a:lnTo>
                  <a:pt x="206896" y="518581"/>
                </a:lnTo>
                <a:lnTo>
                  <a:pt x="130637" y="807326"/>
                </a:lnTo>
                <a:lnTo>
                  <a:pt x="135275" y="809577"/>
                </a:lnTo>
                <a:lnTo>
                  <a:pt x="417130" y="437693"/>
                </a:lnTo>
                <a:lnTo>
                  <a:pt x="81151" y="437693"/>
                </a:lnTo>
                <a:lnTo>
                  <a:pt x="188478" y="38543"/>
                </a:lnTo>
                <a:lnTo>
                  <a:pt x="291171" y="38543"/>
                </a:lnTo>
                <a:lnTo>
                  <a:pt x="301427" y="0"/>
                </a:lnTo>
                <a:close/>
              </a:path>
              <a:path w="477520" h="809625">
                <a:moveTo>
                  <a:pt x="291171" y="38543"/>
                </a:moveTo>
                <a:lnTo>
                  <a:pt x="204425" y="38543"/>
                </a:lnTo>
                <a:lnTo>
                  <a:pt x="101182" y="422269"/>
                </a:lnTo>
                <a:lnTo>
                  <a:pt x="332191" y="422269"/>
                </a:lnTo>
                <a:lnTo>
                  <a:pt x="335646" y="425714"/>
                </a:lnTo>
                <a:lnTo>
                  <a:pt x="335646" y="434238"/>
                </a:lnTo>
                <a:lnTo>
                  <a:pt x="332191" y="437693"/>
                </a:lnTo>
                <a:lnTo>
                  <a:pt x="417130" y="437693"/>
                </a:lnTo>
                <a:lnTo>
                  <a:pt x="477348" y="358240"/>
                </a:lnTo>
                <a:lnTo>
                  <a:pt x="473443" y="350366"/>
                </a:lnTo>
                <a:lnTo>
                  <a:pt x="208194" y="350366"/>
                </a:lnTo>
                <a:lnTo>
                  <a:pt x="291171" y="38543"/>
                </a:lnTo>
                <a:close/>
              </a:path>
            </a:pathLst>
          </a:custGeom>
          <a:solidFill>
            <a:srgbClr val="FFC21F"/>
          </a:solidFill>
        </p:spPr>
        <p:txBody>
          <a:bodyPr wrap="square" lIns="0" tIns="0" rIns="0" bIns="0" rtlCol="0"/>
          <a:lstStyle/>
          <a:p>
            <a:endParaRPr sz="2400">
              <a:latin typeface="Bogle" charset="0"/>
              <a:ea typeface="Bogle" charset="0"/>
              <a:cs typeface="Bogle" charset="0"/>
            </a:endParaRPr>
          </a:p>
        </p:txBody>
      </p:sp>
    </p:spTree>
    <p:extLst>
      <p:ext uri="{BB962C8B-B14F-4D97-AF65-F5344CB8AC3E}">
        <p14:creationId xmlns:p14="http://schemas.microsoft.com/office/powerpoint/2010/main" val="37236427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
        <p:nvSpPr>
          <p:cNvPr id="17" name="object 24"/>
          <p:cNvSpPr/>
          <p:nvPr userDrawn="1"/>
        </p:nvSpPr>
        <p:spPr>
          <a:xfrm>
            <a:off x="5486400" y="423029"/>
            <a:ext cx="1484616" cy="2517132"/>
          </a:xfrm>
          <a:custGeom>
            <a:avLst/>
            <a:gdLst/>
            <a:ahLst/>
            <a:cxnLst/>
            <a:rect l="l" t="t" r="r" b="b"/>
            <a:pathLst>
              <a:path w="477520" h="809625">
                <a:moveTo>
                  <a:pt x="301427" y="0"/>
                </a:moveTo>
                <a:lnTo>
                  <a:pt x="111621" y="0"/>
                </a:lnTo>
                <a:lnTo>
                  <a:pt x="3373" y="407212"/>
                </a:lnTo>
                <a:lnTo>
                  <a:pt x="0" y="442311"/>
                </a:lnTo>
                <a:lnTo>
                  <a:pt x="8330" y="472868"/>
                </a:lnTo>
                <a:lnTo>
                  <a:pt x="26925" y="497013"/>
                </a:lnTo>
                <a:lnTo>
                  <a:pt x="54342" y="512874"/>
                </a:lnTo>
                <a:lnTo>
                  <a:pt x="89140" y="518581"/>
                </a:lnTo>
                <a:lnTo>
                  <a:pt x="206896" y="518581"/>
                </a:lnTo>
                <a:lnTo>
                  <a:pt x="130637" y="807326"/>
                </a:lnTo>
                <a:lnTo>
                  <a:pt x="135275" y="809577"/>
                </a:lnTo>
                <a:lnTo>
                  <a:pt x="417130" y="437693"/>
                </a:lnTo>
                <a:lnTo>
                  <a:pt x="81151" y="437693"/>
                </a:lnTo>
                <a:lnTo>
                  <a:pt x="188478" y="38543"/>
                </a:lnTo>
                <a:lnTo>
                  <a:pt x="291171" y="38543"/>
                </a:lnTo>
                <a:lnTo>
                  <a:pt x="301427" y="0"/>
                </a:lnTo>
                <a:close/>
              </a:path>
              <a:path w="477520" h="809625">
                <a:moveTo>
                  <a:pt x="291171" y="38543"/>
                </a:moveTo>
                <a:lnTo>
                  <a:pt x="204425" y="38543"/>
                </a:lnTo>
                <a:lnTo>
                  <a:pt x="101182" y="422259"/>
                </a:lnTo>
                <a:lnTo>
                  <a:pt x="332191" y="422259"/>
                </a:lnTo>
                <a:lnTo>
                  <a:pt x="335646" y="425714"/>
                </a:lnTo>
                <a:lnTo>
                  <a:pt x="335646" y="434238"/>
                </a:lnTo>
                <a:lnTo>
                  <a:pt x="332191" y="437693"/>
                </a:lnTo>
                <a:lnTo>
                  <a:pt x="417130" y="437693"/>
                </a:lnTo>
                <a:lnTo>
                  <a:pt x="477348" y="358240"/>
                </a:lnTo>
                <a:lnTo>
                  <a:pt x="473443" y="350366"/>
                </a:lnTo>
                <a:lnTo>
                  <a:pt x="208194" y="350366"/>
                </a:lnTo>
                <a:lnTo>
                  <a:pt x="291171" y="38543"/>
                </a:lnTo>
                <a:close/>
              </a:path>
            </a:pathLst>
          </a:custGeom>
          <a:solidFill>
            <a:srgbClr val="5BC678"/>
          </a:solidFill>
        </p:spPr>
        <p:txBody>
          <a:bodyPr wrap="square" lIns="0" tIns="0" rIns="0" bIns="0" rtlCol="0"/>
          <a:lstStyle/>
          <a:p>
            <a:endParaRPr sz="2400">
              <a:latin typeface="Bogle" charset="0"/>
              <a:ea typeface="Bogle" charset="0"/>
              <a:cs typeface="Bogle" charset="0"/>
            </a:endParaRPr>
          </a:p>
        </p:txBody>
      </p:sp>
    </p:spTree>
    <p:extLst>
      <p:ext uri="{BB962C8B-B14F-4D97-AF65-F5344CB8AC3E}">
        <p14:creationId xmlns:p14="http://schemas.microsoft.com/office/powerpoint/2010/main" val="19378957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
        <p:nvSpPr>
          <p:cNvPr id="18" name="object 31"/>
          <p:cNvSpPr/>
          <p:nvPr userDrawn="1"/>
        </p:nvSpPr>
        <p:spPr>
          <a:xfrm>
            <a:off x="5486400" y="442015"/>
            <a:ext cx="1484616" cy="2517132"/>
          </a:xfrm>
          <a:custGeom>
            <a:avLst/>
            <a:gdLst/>
            <a:ahLst/>
            <a:cxnLst/>
            <a:rect l="l" t="t" r="r" b="b"/>
            <a:pathLst>
              <a:path w="477520" h="809625">
                <a:moveTo>
                  <a:pt x="301427" y="0"/>
                </a:moveTo>
                <a:lnTo>
                  <a:pt x="111621" y="0"/>
                </a:lnTo>
                <a:lnTo>
                  <a:pt x="3373" y="407212"/>
                </a:lnTo>
                <a:lnTo>
                  <a:pt x="0" y="442311"/>
                </a:lnTo>
                <a:lnTo>
                  <a:pt x="8330" y="472868"/>
                </a:lnTo>
                <a:lnTo>
                  <a:pt x="26925" y="497013"/>
                </a:lnTo>
                <a:lnTo>
                  <a:pt x="54342" y="512874"/>
                </a:lnTo>
                <a:lnTo>
                  <a:pt x="89140" y="518581"/>
                </a:lnTo>
                <a:lnTo>
                  <a:pt x="206896" y="518581"/>
                </a:lnTo>
                <a:lnTo>
                  <a:pt x="130637" y="807326"/>
                </a:lnTo>
                <a:lnTo>
                  <a:pt x="135275" y="809577"/>
                </a:lnTo>
                <a:lnTo>
                  <a:pt x="417130" y="437693"/>
                </a:lnTo>
                <a:lnTo>
                  <a:pt x="81151" y="437693"/>
                </a:lnTo>
                <a:lnTo>
                  <a:pt x="188478" y="38543"/>
                </a:lnTo>
                <a:lnTo>
                  <a:pt x="291171" y="38543"/>
                </a:lnTo>
                <a:lnTo>
                  <a:pt x="301427" y="0"/>
                </a:lnTo>
                <a:close/>
              </a:path>
              <a:path w="477520" h="809625">
                <a:moveTo>
                  <a:pt x="291171" y="38543"/>
                </a:moveTo>
                <a:lnTo>
                  <a:pt x="204425" y="38543"/>
                </a:lnTo>
                <a:lnTo>
                  <a:pt x="101182" y="422269"/>
                </a:lnTo>
                <a:lnTo>
                  <a:pt x="332191" y="422269"/>
                </a:lnTo>
                <a:lnTo>
                  <a:pt x="335646" y="425714"/>
                </a:lnTo>
                <a:lnTo>
                  <a:pt x="335646" y="434238"/>
                </a:lnTo>
                <a:lnTo>
                  <a:pt x="332191" y="437693"/>
                </a:lnTo>
                <a:lnTo>
                  <a:pt x="417130" y="437693"/>
                </a:lnTo>
                <a:lnTo>
                  <a:pt x="477348" y="358240"/>
                </a:lnTo>
                <a:lnTo>
                  <a:pt x="473443" y="350366"/>
                </a:lnTo>
                <a:lnTo>
                  <a:pt x="208194" y="350366"/>
                </a:lnTo>
                <a:lnTo>
                  <a:pt x="291171" y="38543"/>
                </a:lnTo>
                <a:close/>
              </a:path>
            </a:pathLst>
          </a:custGeom>
          <a:solidFill>
            <a:srgbClr val="0BAFF3"/>
          </a:solidFill>
        </p:spPr>
        <p:txBody>
          <a:bodyPr wrap="square" lIns="0" tIns="0" rIns="0" bIns="0" rtlCol="0"/>
          <a:lstStyle/>
          <a:p>
            <a:endParaRPr sz="2400">
              <a:latin typeface="Bogle" charset="0"/>
              <a:ea typeface="Bogle" charset="0"/>
              <a:cs typeface="Bogle" charset="0"/>
            </a:endParaRPr>
          </a:p>
        </p:txBody>
      </p:sp>
    </p:spTree>
    <p:extLst>
      <p:ext uri="{BB962C8B-B14F-4D97-AF65-F5344CB8AC3E}">
        <p14:creationId xmlns:p14="http://schemas.microsoft.com/office/powerpoint/2010/main" val="9380724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Header - Appreciation">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
        <p:nvSpPr>
          <p:cNvPr id="13" name="object 38"/>
          <p:cNvSpPr/>
          <p:nvPr userDrawn="1"/>
        </p:nvSpPr>
        <p:spPr>
          <a:xfrm>
            <a:off x="5465442" y="403160"/>
            <a:ext cx="1544959" cy="2619441"/>
          </a:xfrm>
          <a:custGeom>
            <a:avLst/>
            <a:gdLst/>
            <a:ahLst/>
            <a:cxnLst/>
            <a:rect l="l" t="t" r="r" b="b"/>
            <a:pathLst>
              <a:path w="477520" h="809625">
                <a:moveTo>
                  <a:pt x="301427" y="0"/>
                </a:moveTo>
                <a:lnTo>
                  <a:pt x="111621" y="0"/>
                </a:lnTo>
                <a:lnTo>
                  <a:pt x="3373" y="407212"/>
                </a:lnTo>
                <a:lnTo>
                  <a:pt x="0" y="442311"/>
                </a:lnTo>
                <a:lnTo>
                  <a:pt x="8330" y="472868"/>
                </a:lnTo>
                <a:lnTo>
                  <a:pt x="26925" y="497013"/>
                </a:lnTo>
                <a:lnTo>
                  <a:pt x="54342" y="512874"/>
                </a:lnTo>
                <a:lnTo>
                  <a:pt x="89140" y="518581"/>
                </a:lnTo>
                <a:lnTo>
                  <a:pt x="206896" y="518581"/>
                </a:lnTo>
                <a:lnTo>
                  <a:pt x="130637" y="807326"/>
                </a:lnTo>
                <a:lnTo>
                  <a:pt x="135275" y="809577"/>
                </a:lnTo>
                <a:lnTo>
                  <a:pt x="417130" y="437693"/>
                </a:lnTo>
                <a:lnTo>
                  <a:pt x="81151" y="437693"/>
                </a:lnTo>
                <a:lnTo>
                  <a:pt x="188478" y="38543"/>
                </a:lnTo>
                <a:lnTo>
                  <a:pt x="291171" y="38543"/>
                </a:lnTo>
                <a:lnTo>
                  <a:pt x="301427" y="0"/>
                </a:lnTo>
                <a:close/>
              </a:path>
              <a:path w="477520" h="809625">
                <a:moveTo>
                  <a:pt x="291171" y="38543"/>
                </a:moveTo>
                <a:lnTo>
                  <a:pt x="204425" y="38543"/>
                </a:lnTo>
                <a:lnTo>
                  <a:pt x="101182" y="422269"/>
                </a:lnTo>
                <a:lnTo>
                  <a:pt x="332191" y="422269"/>
                </a:lnTo>
                <a:lnTo>
                  <a:pt x="335646" y="425714"/>
                </a:lnTo>
                <a:lnTo>
                  <a:pt x="335646" y="434238"/>
                </a:lnTo>
                <a:lnTo>
                  <a:pt x="332191" y="437693"/>
                </a:lnTo>
                <a:lnTo>
                  <a:pt x="417130" y="437693"/>
                </a:lnTo>
                <a:lnTo>
                  <a:pt x="477348" y="358240"/>
                </a:lnTo>
                <a:lnTo>
                  <a:pt x="473443" y="350366"/>
                </a:lnTo>
                <a:lnTo>
                  <a:pt x="208194" y="350366"/>
                </a:lnTo>
                <a:lnTo>
                  <a:pt x="291171" y="38543"/>
                </a:lnTo>
                <a:close/>
              </a:path>
            </a:pathLst>
          </a:custGeom>
          <a:solidFill>
            <a:srgbClr val="DA52D4"/>
          </a:solidFill>
        </p:spPr>
        <p:txBody>
          <a:bodyPr wrap="square" lIns="0" tIns="0" rIns="0" bIns="0" rtlCol="0"/>
          <a:lstStyle/>
          <a:p>
            <a:endParaRPr sz="2400">
              <a:latin typeface="Bogle" charset="0"/>
              <a:ea typeface="Bogle" charset="0"/>
              <a:cs typeface="Bogle" charset="0"/>
            </a:endParaRPr>
          </a:p>
        </p:txBody>
      </p:sp>
    </p:spTree>
    <p:extLst>
      <p:ext uri="{BB962C8B-B14F-4D97-AF65-F5344CB8AC3E}">
        <p14:creationId xmlns:p14="http://schemas.microsoft.com/office/powerpoint/2010/main" val="3696792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gle" charset="0"/>
                <a:ea typeface="Bogle" charset="0"/>
                <a:cs typeface="Bogle" charset="0"/>
              </a:defRPr>
            </a:lvl1pPr>
          </a:lstStyle>
          <a:p>
            <a:r>
              <a:rPr lang="en-US" dirty="0"/>
              <a:t>Click to edit Master title style</a:t>
            </a:r>
          </a:p>
        </p:txBody>
      </p:sp>
      <p:sp>
        <p:nvSpPr>
          <p:cNvPr id="3" name="Content Placeholder 2"/>
          <p:cNvSpPr>
            <a:spLocks noGrp="1"/>
          </p:cNvSpPr>
          <p:nvPr>
            <p:ph sz="half" idx="1"/>
          </p:nvPr>
        </p:nvSpPr>
        <p:spPr>
          <a:xfrm>
            <a:off x="609600" y="1618827"/>
            <a:ext cx="5364480" cy="4511040"/>
          </a:xfrm>
        </p:spPr>
        <p:txBody>
          <a:bodyPr/>
          <a:lstStyle>
            <a:lvl1pPr>
              <a:defRPr sz="2400">
                <a:latin typeface="Bogle" charset="0"/>
                <a:ea typeface="Bogle" charset="0"/>
                <a:cs typeface="Bogle" charset="0"/>
              </a:defRPr>
            </a:lvl1pPr>
            <a:lvl2pPr>
              <a:defRPr sz="2400">
                <a:latin typeface="Bogle" charset="0"/>
                <a:ea typeface="Bogle" charset="0"/>
                <a:cs typeface="Bogle" charset="0"/>
              </a:defRPr>
            </a:lvl2pPr>
            <a:lvl3pPr>
              <a:defRPr sz="2133">
                <a:latin typeface="Bogle" charset="0"/>
                <a:ea typeface="Bogle" charset="0"/>
                <a:cs typeface="Bogle" charset="0"/>
              </a:defRPr>
            </a:lvl3pPr>
            <a:lvl4pPr>
              <a:defRPr sz="1867">
                <a:latin typeface="Bogle" charset="0"/>
                <a:ea typeface="Bogle" charset="0"/>
                <a:cs typeface="Bogle" charset="0"/>
              </a:defRPr>
            </a:lvl4pPr>
            <a:lvl5pPr>
              <a:defRPr sz="1867">
                <a:latin typeface="Bogle" charset="0"/>
                <a:ea typeface="Bogle" charset="0"/>
                <a:cs typeface="Bogle"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18827"/>
            <a:ext cx="5364480" cy="4511040"/>
          </a:xfrm>
        </p:spPr>
        <p:txBody>
          <a:bodyPr/>
          <a:lstStyle>
            <a:lvl1pPr>
              <a:defRPr sz="2400">
                <a:latin typeface="Bogle" charset="0"/>
                <a:ea typeface="Bogle" charset="0"/>
                <a:cs typeface="Bogle" charset="0"/>
              </a:defRPr>
            </a:lvl1pPr>
            <a:lvl2pPr>
              <a:defRPr sz="2400">
                <a:latin typeface="Bogle" charset="0"/>
                <a:ea typeface="Bogle" charset="0"/>
                <a:cs typeface="Bogle" charset="0"/>
              </a:defRPr>
            </a:lvl2pPr>
            <a:lvl3pPr>
              <a:defRPr sz="2133">
                <a:latin typeface="Bogle" charset="0"/>
                <a:ea typeface="Bogle" charset="0"/>
                <a:cs typeface="Bogle" charset="0"/>
              </a:defRPr>
            </a:lvl3pPr>
            <a:lvl4pPr>
              <a:defRPr sz="1867">
                <a:latin typeface="Bogle" charset="0"/>
                <a:ea typeface="Bogle" charset="0"/>
                <a:cs typeface="Bogle" charset="0"/>
              </a:defRPr>
            </a:lvl4pPr>
            <a:lvl5pPr>
              <a:defRPr sz="1867">
                <a:latin typeface="Bogle" charset="0"/>
                <a:ea typeface="Bogle" charset="0"/>
                <a:cs typeface="Bogle" charset="0"/>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7" name="Slide Number Placeholder 6"/>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9" name="Text Placeholder 8"/>
          <p:cNvSpPr>
            <a:spLocks noGrp="1"/>
          </p:cNvSpPr>
          <p:nvPr>
            <p:ph type="body" sz="quarter" idx="12" hasCustomPrompt="1"/>
          </p:nvPr>
        </p:nvSpPr>
        <p:spPr>
          <a:xfrm>
            <a:off x="621453" y="1197864"/>
            <a:ext cx="5364480" cy="402336"/>
          </a:xfrm>
          <a:solidFill>
            <a:schemeClr val="accent1"/>
          </a:solidFill>
        </p:spPr>
        <p:txBody>
          <a:bodyPr anchor="ctr"/>
          <a:lstStyle>
            <a:lvl1pPr marL="0" indent="0" algn="ctr">
              <a:buNone/>
              <a:defRPr baseline="0">
                <a:solidFill>
                  <a:schemeClr val="bg1"/>
                </a:solidFill>
                <a:latin typeface="Bogle" charset="0"/>
                <a:ea typeface="Bogle" charset="0"/>
                <a:cs typeface="Bogle" charset="0"/>
              </a:defRPr>
            </a:lvl1pPr>
          </a:lstStyle>
          <a:p>
            <a:pPr lvl="0"/>
            <a:r>
              <a:rPr lang="en-US" dirty="0"/>
              <a:t>Keyword here</a:t>
            </a:r>
          </a:p>
        </p:txBody>
      </p:sp>
      <p:sp>
        <p:nvSpPr>
          <p:cNvPr id="11" name="Text Placeholder 8"/>
          <p:cNvSpPr>
            <a:spLocks noGrp="1"/>
          </p:cNvSpPr>
          <p:nvPr>
            <p:ph type="body" sz="quarter" idx="13" hasCustomPrompt="1"/>
          </p:nvPr>
        </p:nvSpPr>
        <p:spPr>
          <a:xfrm>
            <a:off x="6209453" y="1197864"/>
            <a:ext cx="5364480" cy="402336"/>
          </a:xfrm>
          <a:solidFill>
            <a:schemeClr val="accent3"/>
          </a:solidFill>
        </p:spPr>
        <p:txBody>
          <a:bodyPr anchor="ctr"/>
          <a:lstStyle>
            <a:lvl1pPr marL="0" indent="0" algn="ctr">
              <a:buNone/>
              <a:defRPr baseline="0">
                <a:solidFill>
                  <a:schemeClr val="tx1">
                    <a:lumMod val="75000"/>
                    <a:lumOff val="25000"/>
                  </a:schemeClr>
                </a:solidFill>
                <a:latin typeface="Bogle" charset="0"/>
                <a:ea typeface="Bogle" charset="0"/>
                <a:cs typeface="Bogle" charset="0"/>
              </a:defRPr>
            </a:lvl1pPr>
          </a:lstStyle>
          <a:p>
            <a:pPr lvl="0"/>
            <a:r>
              <a:rPr lang="en-US" dirty="0"/>
              <a:t>Keyword here</a:t>
            </a:r>
          </a:p>
        </p:txBody>
      </p:sp>
    </p:spTree>
    <p:extLst>
      <p:ext uri="{BB962C8B-B14F-4D97-AF65-F5344CB8AC3E}">
        <p14:creationId xmlns:p14="http://schemas.microsoft.com/office/powerpoint/2010/main" val="1973528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10972800" cy="4511040"/>
          </a:xfrm>
        </p:spPr>
        <p:txBody>
          <a:bodyPr/>
          <a:lstStyle>
            <a:lvl1pPr>
              <a:defRPr>
                <a:latin typeface="Bogle" charset="0"/>
                <a:ea typeface="Bogle" charset="0"/>
                <a:cs typeface="Bogle" charset="0"/>
              </a:defRPr>
            </a:lvl1pPr>
            <a:lvl2pPr>
              <a:defRPr>
                <a:latin typeface="Bogle" charset="0"/>
                <a:ea typeface="Bogle" charset="0"/>
                <a:cs typeface="Bogle" charset="0"/>
              </a:defRPr>
            </a:lvl2pPr>
            <a:lvl3pPr>
              <a:defRPr>
                <a:latin typeface="Bogle" charset="0"/>
                <a:ea typeface="Bogle" charset="0"/>
                <a:cs typeface="Bogle" charset="0"/>
              </a:defRPr>
            </a:lvl3pPr>
            <a:lvl4pPr>
              <a:defRPr>
                <a:latin typeface="Bogle" charset="0"/>
                <a:ea typeface="Bogle" charset="0"/>
                <a:cs typeface="Bogle" charset="0"/>
              </a:defRPr>
            </a:lvl4pPr>
            <a:lvl5pPr>
              <a:defRPr>
                <a:latin typeface="Bogle" charset="0"/>
                <a:ea typeface="Bogle" charset="0"/>
                <a:cs typeface="Bogl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atin typeface="Bogle" charset="0"/>
                <a:ea typeface="Bogle" charset="0"/>
                <a:cs typeface="Bogle" charset="0"/>
              </a:defRPr>
            </a:lvl1pPr>
          </a:lstStyle>
          <a:p>
            <a:r>
              <a:rPr lang="en-US" dirty="0"/>
              <a:t>Click to edit Master title style</a:t>
            </a:r>
          </a:p>
        </p:txBody>
      </p:sp>
      <p:sp>
        <p:nvSpPr>
          <p:cNvPr id="2" name="Footer Placeholder 1"/>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4" name="Slide Number Placeholder 3"/>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7" name="Text Placeholder 6"/>
          <p:cNvSpPr>
            <a:spLocks noGrp="1"/>
          </p:cNvSpPr>
          <p:nvPr>
            <p:ph type="body" sz="quarter" idx="12" hasCustomPrompt="1"/>
          </p:nvPr>
        </p:nvSpPr>
        <p:spPr>
          <a:xfrm>
            <a:off x="609600" y="1227667"/>
            <a:ext cx="10972800" cy="365760"/>
          </a:xfrm>
          <a:solidFill>
            <a:schemeClr val="accent6"/>
          </a:solidFill>
        </p:spPr>
        <p:txBody>
          <a:bodyPr anchor="ctr"/>
          <a:lstStyle>
            <a:lvl1pPr marL="0" indent="0" algn="ctr">
              <a:buNone/>
              <a:defRPr>
                <a:solidFill>
                  <a:schemeClr val="bg1"/>
                </a:solidFill>
                <a:latin typeface="Bogle" charset="0"/>
                <a:ea typeface="Bogle" charset="0"/>
                <a:cs typeface="Bogle" charset="0"/>
              </a:defRPr>
            </a:lvl1pPr>
          </a:lstStyle>
          <a:p>
            <a:pPr lvl="0"/>
            <a:r>
              <a:rPr lang="en-US" dirty="0"/>
              <a:t>Keyword here</a:t>
            </a:r>
          </a:p>
        </p:txBody>
      </p:sp>
    </p:spTree>
    <p:extLst>
      <p:ext uri="{BB962C8B-B14F-4D97-AF65-F5344CB8AC3E}">
        <p14:creationId xmlns:p14="http://schemas.microsoft.com/office/powerpoint/2010/main" val="20156403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ogle" charset="0"/>
                <a:ea typeface="Bogle" charset="0"/>
                <a:cs typeface="Bogle" charset="0"/>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4" name="Slide Number Placeholder 3"/>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Tree>
    <p:extLst>
      <p:ext uri="{BB962C8B-B14F-4D97-AF65-F5344CB8AC3E}">
        <p14:creationId xmlns:p14="http://schemas.microsoft.com/office/powerpoint/2010/main" val="4178031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3" name="Slide Number Placeholder 2"/>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Tree>
    <p:extLst>
      <p:ext uri="{BB962C8B-B14F-4D97-AF65-F5344CB8AC3E}">
        <p14:creationId xmlns:p14="http://schemas.microsoft.com/office/powerpoint/2010/main" val="7916792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491252"/>
            <a:ext cx="4011084" cy="943848"/>
          </a:xfrm>
        </p:spPr>
        <p:txBody>
          <a:bodyPr anchor="ctr"/>
          <a:lstStyle>
            <a:lvl1pPr algn="l">
              <a:defRPr sz="2667" b="1">
                <a:latin typeface="Bogle" charset="0"/>
                <a:ea typeface="Bogle" charset="0"/>
                <a:cs typeface="Bogle" charset="0"/>
              </a:defRPr>
            </a:lvl1pPr>
          </a:lstStyle>
          <a:p>
            <a:r>
              <a:rPr lang="en-US" dirty="0"/>
              <a:t>Click to edit Master title style</a:t>
            </a:r>
          </a:p>
        </p:txBody>
      </p:sp>
      <p:sp>
        <p:nvSpPr>
          <p:cNvPr id="3" name="Content Placeholder 2"/>
          <p:cNvSpPr>
            <a:spLocks noGrp="1"/>
          </p:cNvSpPr>
          <p:nvPr>
            <p:ph idx="1"/>
          </p:nvPr>
        </p:nvSpPr>
        <p:spPr>
          <a:xfrm>
            <a:off x="4766733" y="482601"/>
            <a:ext cx="6815667" cy="5643564"/>
          </a:xfrm>
        </p:spPr>
        <p:txBody>
          <a:bodyPr/>
          <a:lstStyle>
            <a:lvl1pPr marL="0" indent="0">
              <a:buNone/>
              <a:defRPr sz="4267">
                <a:latin typeface="Bogle" charset="0"/>
                <a:ea typeface="Bogle" charset="0"/>
                <a:cs typeface="Bogle" charset="0"/>
              </a:defRPr>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endParaRPr lang="en-US" dirty="0"/>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atin typeface="Bogle" charset="0"/>
                <a:ea typeface="Bogle" charset="0"/>
                <a:cs typeface="Bogle"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Footer Placeholder 4"/>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6" name="Slide Number Placeholder 5"/>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Tree>
    <p:extLst>
      <p:ext uri="{BB962C8B-B14F-4D97-AF65-F5344CB8AC3E}">
        <p14:creationId xmlns:p14="http://schemas.microsoft.com/office/powerpoint/2010/main" val="3415705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64573"/>
            <a:ext cx="7315200" cy="502766"/>
          </a:xfrm>
        </p:spPr>
        <p:txBody>
          <a:bodyPr anchor="b"/>
          <a:lstStyle>
            <a:lvl1pPr algn="l">
              <a:defRPr sz="2667" b="1">
                <a:latin typeface="Bogle" charset="0"/>
                <a:ea typeface="Bogle" charset="0"/>
                <a:cs typeface="Bogle" charset="0"/>
              </a:defRPr>
            </a:lvl1pPr>
          </a:lstStyle>
          <a:p>
            <a:r>
              <a:rPr lang="en-US"/>
              <a:t>Click to edit Master title style</a:t>
            </a:r>
          </a:p>
        </p:txBody>
      </p:sp>
      <p:sp>
        <p:nvSpPr>
          <p:cNvPr id="3" name="Picture Placeholder 2"/>
          <p:cNvSpPr>
            <a:spLocks noGrp="1"/>
          </p:cNvSpPr>
          <p:nvPr>
            <p:ph type="pic" idx="1"/>
          </p:nvPr>
        </p:nvSpPr>
        <p:spPr>
          <a:xfrm>
            <a:off x="2389717" y="604520"/>
            <a:ext cx="7315200" cy="4145280"/>
          </a:xfrm>
        </p:spPr>
        <p:txBody>
          <a:bodyPr/>
          <a:lstStyle>
            <a:lvl1pPr marL="0" indent="0">
              <a:buNone/>
              <a:defRPr sz="4267">
                <a:latin typeface="Bogle" charset="0"/>
                <a:ea typeface="Bogle" charset="0"/>
                <a:cs typeface="Bogle"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atin typeface="Bogle" charset="0"/>
                <a:ea typeface="Bogle" charset="0"/>
                <a:cs typeface="Bogle"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5" name="Footer Placeholder 4"/>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6" name="Slide Number Placeholder 5"/>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Tree>
    <p:extLst>
      <p:ext uri="{BB962C8B-B14F-4D97-AF65-F5344CB8AC3E}">
        <p14:creationId xmlns:p14="http://schemas.microsoft.com/office/powerpoint/2010/main" val="1271582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ne Column: Image Left">
    <p:spTree>
      <p:nvGrpSpPr>
        <p:cNvPr id="1" name=""/>
        <p:cNvGrpSpPr/>
        <p:nvPr/>
      </p:nvGrpSpPr>
      <p:grpSpPr>
        <a:xfrm>
          <a:off x="0" y="0"/>
          <a:ext cx="0" cy="0"/>
          <a:chOff x="0" y="0"/>
          <a:chExt cx="0" cy="0"/>
        </a:xfrm>
      </p:grpSpPr>
      <p:sp>
        <p:nvSpPr>
          <p:cNvPr id="6" name="Picture Placeholder 14">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 Next Medium" panose="020B0602020204020303" pitchFamily="34" charset="77"/>
                <a:cs typeface="Futura Next Medium" panose="020B0602020204020303" pitchFamily="34" charset="77"/>
              </a:defRPr>
            </a:lvl1pPr>
          </a:lstStyle>
          <a:p>
            <a:r>
              <a:rPr lang="en-US" dirty="0"/>
              <a:t>Drag and drop image or click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 Next Medium" panose="020B0602020204020303" pitchFamily="34" charset="77"/>
              </a:defRPr>
            </a:lvl1pPr>
          </a:lstStyle>
          <a:p>
            <a:r>
              <a:rPr lang="en-US" dirty="0"/>
              <a:t>Long title sentence case, Lorem Ipsum has been the industry’s standard dummy text ever since the 1500s.</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dirty="0"/>
              <a:t>Lorem Ipsum is simply dummy text of the printing and typesetting industry. Lorem Ipsum has been the industry's standard dummy text ever since the 1500s.</a:t>
            </a:r>
          </a:p>
          <a:p>
            <a:pPr lvl="1"/>
            <a:r>
              <a:rPr lang="en-US" dirty="0"/>
              <a:t>First level</a:t>
            </a:r>
          </a:p>
          <a:p>
            <a:pPr lvl="2"/>
            <a:r>
              <a:rPr lang="en-US" dirty="0"/>
              <a:t>Second level</a:t>
            </a:r>
          </a:p>
          <a:p>
            <a:pPr lvl="3"/>
            <a:r>
              <a:rPr lang="en-US" dirty="0"/>
              <a:t>Third level</a:t>
            </a:r>
          </a:p>
          <a:p>
            <a:pPr lvl="0"/>
            <a:endParaRPr lang="en-US" dirty="0"/>
          </a:p>
          <a:p>
            <a:pPr lvl="0"/>
            <a:r>
              <a:rPr lang="en-US" dirty="0"/>
              <a:t>It has survived not only five centuries, but also the leap into electronic typesetting, remaining essentially unchanged. It was </a:t>
            </a:r>
            <a:r>
              <a:rPr lang="en-US" dirty="0" err="1"/>
              <a:t>popularised</a:t>
            </a:r>
            <a:r>
              <a:rPr lang="en-US" dirty="0"/>
              <a:t> in the 1960s with the release of </a:t>
            </a:r>
            <a:r>
              <a:rPr lang="en-US" dirty="0" err="1"/>
              <a:t>Letraset</a:t>
            </a:r>
            <a:r>
              <a:rPr lang="en-US" dirty="0"/>
              <a:t> sheets containing Lorem Ipsum passages, and more recently with desktop publishing software like Aldus PageMaker including versions of Lorem Ipsum.</a:t>
            </a:r>
          </a:p>
        </p:txBody>
      </p:sp>
      <p:sp>
        <p:nvSpPr>
          <p:cNvPr id="3" name="Slide Number Placeholder 2">
            <a:extLst>
              <a:ext uri="{FF2B5EF4-FFF2-40B4-BE49-F238E27FC236}">
                <a16:creationId xmlns:a16="http://schemas.microsoft.com/office/drawing/2014/main" id="{5FEEA9D0-189E-BF4C-9957-81A666F79FEB}"/>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239346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 Next Medium" panose="020B0602020204020303" pitchFamily="34" charset="77"/>
              </a:defRPr>
            </a:lvl1pPr>
          </a:lstStyle>
          <a:p>
            <a:r>
              <a:rPr lang="en-US" dirty="0"/>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2183710"/>
            <a:ext cx="10817352" cy="3639312"/>
          </a:xfrm>
        </p:spPr>
        <p:txBody>
          <a:bodyPr numCol="2" spcCol="384048"/>
          <a:lstStyle>
            <a:lvl1pPr>
              <a:defRPr/>
            </a:lvl1pPr>
          </a:lstStyle>
          <a:p>
            <a:pPr lvl="0"/>
            <a:r>
              <a:rPr lang="en-US" dirty="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dirty="0"/>
              <a:t>First level</a:t>
            </a:r>
          </a:p>
          <a:p>
            <a:pPr lvl="2"/>
            <a:r>
              <a:rPr lang="en-US" dirty="0"/>
              <a:t>Second level</a:t>
            </a:r>
          </a:p>
          <a:p>
            <a:pPr lvl="3"/>
            <a:r>
              <a:rPr lang="en-US" dirty="0"/>
              <a:t>Third level</a:t>
            </a:r>
          </a:p>
          <a:p>
            <a:pPr lvl="0"/>
            <a:endParaRPr lang="en-US" dirty="0"/>
          </a:p>
          <a:p>
            <a:pPr lvl="0"/>
            <a:r>
              <a:rPr lang="en-US" dirty="0"/>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a:p>
            <a:pPr lvl="0"/>
            <a:endParaRPr lang="en-US" dirty="0"/>
          </a:p>
          <a:p>
            <a:pPr lvl="0"/>
            <a:r>
              <a:rPr lang="en-US" dirty="0"/>
              <a:t>There are many variations of passages of Lorem Ipsum available, but the majority have suffered alteration in some form, by injected humor, or randomized words which don't look even slightly believable. If you are going to use a passage of Lorem Ipsum, you need to be sure there isn't anything embarrassing hidden in the middle of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685800" y="1788850"/>
            <a:ext cx="10817352" cy="254813"/>
          </a:xfrm>
        </p:spPr>
        <p:txBody>
          <a:bodyPr anchor="t" anchorCtr="0">
            <a:noAutofit/>
          </a:bodyPr>
          <a:lstStyle>
            <a:lvl1pPr marL="0" indent="0" algn="l">
              <a:spcAft>
                <a:spcPts val="0"/>
              </a:spcAft>
              <a:buNone/>
              <a:defRPr sz="14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Subheads set in sentence case</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4624274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219456"/>
          </a:xfrm>
        </p:spPr>
        <p:txBody>
          <a:bodyPr anchor="t" anchorCtr="0">
            <a:noAutofit/>
          </a:bodyPr>
          <a:lstStyle>
            <a:lvl1pPr algn="l">
              <a:lnSpc>
                <a:spcPct val="100000"/>
              </a:lnSpc>
              <a:defRPr sz="1400" spc="50" baseline="0">
                <a:solidFill>
                  <a:schemeClr val="accent1"/>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089835"/>
            <a:ext cx="10817352" cy="4572000"/>
          </a:xfrm>
        </p:spPr>
        <p:txBody>
          <a:bodyPr anchor="ctr" anchorCtr="0"/>
          <a:lstStyle>
            <a:lvl1pPr>
              <a:buAutoNum type="arabicPeriod"/>
              <a:defRPr/>
            </a:lvl1pPr>
            <a:lvl3pPr>
              <a:buAutoNum type="arabicPeriod"/>
              <a:defRPr/>
            </a:lvl3pPr>
            <a:lvl4pPr>
              <a:buAutoNum type="arabicPeriod"/>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F4E962C-0BD3-2C49-BA40-132C79AA64C0}"/>
              </a:ext>
            </a:extLst>
          </p:cNvPr>
          <p:cNvSpPr>
            <a:spLocks noGrp="1"/>
          </p:cNvSpPr>
          <p:nvPr>
            <p:ph type="sldNum" sz="quarter" idx="14"/>
          </p:nvPr>
        </p:nvSpPr>
        <p:spPr/>
        <p:txBody>
          <a:body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17411554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Quote —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18488" y="2092477"/>
            <a:ext cx="8951976" cy="1615827"/>
          </a:xfrm>
        </p:spPr>
        <p:txBody>
          <a:bodyPr anchor="ctr">
            <a:noAutofit/>
          </a:bodyPr>
          <a:lstStyle>
            <a:lvl1pPr algn="ctr">
              <a:lnSpc>
                <a:spcPct val="110000"/>
              </a:lnSpc>
              <a:defRPr sz="2400" b="0" i="0" kern="0" spc="0">
                <a:solidFill>
                  <a:schemeClr val="bg1"/>
                </a:solidFill>
              </a:defRPr>
            </a:lvl1pPr>
          </a:lstStyle>
          <a:p>
            <a:r>
              <a:rPr lang="en-US" dirty="0"/>
              <a:t>“Lorem Ipsum is simply dummy text of the printing </a:t>
            </a:r>
            <a:br>
              <a:rPr lang="en-US" dirty="0"/>
            </a:br>
            <a:r>
              <a:rPr lang="en-US" dirty="0"/>
              <a:t>and typesetting industry. Lorem Ipsum has been the industry’s standard </a:t>
            </a:r>
            <a:br>
              <a:rPr lang="en-US" dirty="0"/>
            </a:br>
            <a:r>
              <a:rPr lang="en-US" dirty="0"/>
              <a:t>dummy text ever since the 1500s, when an unknown printer </a:t>
            </a:r>
            <a:br>
              <a:rPr lang="en-US" dirty="0"/>
            </a:br>
            <a:r>
              <a:rPr lang="en-US" dirty="0"/>
              <a:t>took a galley of type and scrambled it to make a type specimen book.” </a:t>
            </a:r>
          </a:p>
        </p:txBody>
      </p:sp>
      <p:sp>
        <p:nvSpPr>
          <p:cNvPr id="3" name="Subtitle 2"/>
          <p:cNvSpPr>
            <a:spLocks noGrp="1"/>
          </p:cNvSpPr>
          <p:nvPr>
            <p:ph type="subTitle" idx="1" hasCustomPrompt="1"/>
          </p:nvPr>
        </p:nvSpPr>
        <p:spPr>
          <a:xfrm>
            <a:off x="1618488" y="4514521"/>
            <a:ext cx="8951976" cy="215444"/>
          </a:xfrm>
        </p:spPr>
        <p:txBody>
          <a:bodyPr>
            <a:noAutofit/>
          </a:bodyPr>
          <a:lstStyle>
            <a:lvl1pPr marL="0" indent="0" algn="ctr">
              <a:lnSpc>
                <a:spcPct val="100000"/>
              </a:lnSpc>
              <a:buNone/>
              <a:defRPr sz="1400" b="0" i="0" kern="0" cap="none" spc="50" baseline="0">
                <a:solidFill>
                  <a:schemeClr val="bg1"/>
                </a:solidFill>
                <a:latin typeface="Futura Next Medium" panose="020B0602020204020303" pitchFamily="34" charset="77"/>
                <a:cs typeface="Futura Next Medium" panose="020B06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dirty="0"/>
              <a:t>By Name Name</a:t>
            </a:r>
          </a:p>
        </p:txBody>
      </p:sp>
      <p:sp>
        <p:nvSpPr>
          <p:cNvPr id="14" name="Freeform 13">
            <a:extLst>
              <a:ext uri="{FF2B5EF4-FFF2-40B4-BE49-F238E27FC236}">
                <a16:creationId xmlns:a16="http://schemas.microsoft.com/office/drawing/2014/main" id="{32B83AFD-50EA-804B-95BE-714F141D12F9}"/>
              </a:ext>
            </a:extLst>
          </p:cNvPr>
          <p:cNvSpPr/>
          <p:nvPr userDrawn="1"/>
        </p:nvSpPr>
        <p:spPr>
          <a:xfrm>
            <a:off x="5975604" y="4123944"/>
            <a:ext cx="237744" cy="241584"/>
          </a:xfrm>
          <a:custGeom>
            <a:avLst/>
            <a:gdLst>
              <a:gd name="connsiteX0" fmla="*/ 118872 w 237744"/>
              <a:gd name="connsiteY0" fmla="*/ 77907 h 241584"/>
              <a:gd name="connsiteX1" fmla="*/ 77724 w 237744"/>
              <a:gd name="connsiteY1" fmla="*/ 120792 h 241584"/>
              <a:gd name="connsiteX2" fmla="*/ 118872 w 237744"/>
              <a:gd name="connsiteY2" fmla="*/ 163677 h 241584"/>
              <a:gd name="connsiteX3" fmla="*/ 160020 w 237744"/>
              <a:gd name="connsiteY3" fmla="*/ 120792 h 241584"/>
              <a:gd name="connsiteX4" fmla="*/ 118872 w 237744"/>
              <a:gd name="connsiteY4" fmla="*/ 77907 h 241584"/>
              <a:gd name="connsiteX5" fmla="*/ 118872 w 237744"/>
              <a:gd name="connsiteY5" fmla="*/ 0 h 241584"/>
              <a:gd name="connsiteX6" fmla="*/ 237744 w 237744"/>
              <a:gd name="connsiteY6" fmla="*/ 120792 h 241584"/>
              <a:gd name="connsiteX7" fmla="*/ 118872 w 237744"/>
              <a:gd name="connsiteY7" fmla="*/ 241584 h 241584"/>
              <a:gd name="connsiteX8" fmla="*/ 0 w 237744"/>
              <a:gd name="connsiteY8" fmla="*/ 120792 h 241584"/>
              <a:gd name="connsiteX9" fmla="*/ 118872 w 237744"/>
              <a:gd name="connsiteY9" fmla="*/ 0 h 24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744" h="241584">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dirty="0">
              <a:latin typeface="Futura Next Book" panose="020B0502020204020303" pitchFamily="34" charset="77"/>
            </a:endParaRPr>
          </a:p>
        </p:txBody>
      </p:sp>
      <p:sp>
        <p:nvSpPr>
          <p:cNvPr id="4" name="Slide Number Placeholder 3">
            <a:extLst>
              <a:ext uri="{FF2B5EF4-FFF2-40B4-BE49-F238E27FC236}">
                <a16:creationId xmlns:a16="http://schemas.microsoft.com/office/drawing/2014/main" id="{B6DD854D-BDD4-FC4A-9861-186CC48F8B8E}"/>
              </a:ext>
            </a:extLst>
          </p:cNvPr>
          <p:cNvSpPr>
            <a:spLocks noGrp="1"/>
          </p:cNvSpPr>
          <p:nvPr>
            <p:ph type="sldNum" sz="quarter" idx="10"/>
          </p:nvPr>
        </p:nvSpPr>
        <p:spPr/>
        <p:txBody>
          <a:bodyPr/>
          <a:lstStyle>
            <a:lvl1pPr>
              <a:defRPr>
                <a:solidFill>
                  <a:schemeClr val="bg1"/>
                </a:solidFill>
              </a:defRPr>
            </a:lvl1pPr>
          </a:lstStyle>
          <a:p>
            <a:fld id="{58B792A5-9BAE-6942-BFE1-9FCDB51EA51E}" type="slidenum">
              <a:rPr lang="en-US" smtClean="0"/>
              <a:pPr/>
              <a:t>‹#›</a:t>
            </a:fld>
            <a:endParaRPr lang="en-US" dirty="0"/>
          </a:p>
        </p:txBody>
      </p:sp>
    </p:spTree>
    <p:extLst>
      <p:ext uri="{BB962C8B-B14F-4D97-AF65-F5344CB8AC3E}">
        <p14:creationId xmlns:p14="http://schemas.microsoft.com/office/powerpoint/2010/main" val="2602895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16" name="Freeform 101"/>
          <p:cNvSpPr>
            <a:spLocks noEditPoints="1"/>
          </p:cNvSpPr>
          <p:nvPr userDrawn="1"/>
        </p:nvSpPr>
        <p:spPr bwMode="auto">
          <a:xfrm>
            <a:off x="5283200" y="1294709"/>
            <a:ext cx="1625600" cy="1503955"/>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grpSp>
        <p:nvGrpSpPr>
          <p:cNvPr id="14" name="Group 13"/>
          <p:cNvGrpSpPr/>
          <p:nvPr userDrawn="1"/>
        </p:nvGrpSpPr>
        <p:grpSpPr>
          <a:xfrm>
            <a:off x="2438400" y="4953000"/>
            <a:ext cx="7315200" cy="1122843"/>
            <a:chOff x="3352800" y="5063780"/>
            <a:chExt cx="5486400" cy="842132"/>
          </a:xfrm>
        </p:grpSpPr>
        <p:grpSp>
          <p:nvGrpSpPr>
            <p:cNvPr id="15" name="Group 14"/>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307301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 Matrix">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5"/>
          <p:cNvSpPr>
            <a:spLocks noEditPoints="1"/>
          </p:cNvSpPr>
          <p:nvPr userDrawn="1"/>
        </p:nvSpPr>
        <p:spPr bwMode="auto">
          <a:xfrm>
            <a:off x="5273189" y="1318685"/>
            <a:ext cx="1645625" cy="1297516"/>
          </a:xfrm>
          <a:custGeom>
            <a:avLst/>
            <a:gdLst/>
            <a:ahLst/>
            <a:cxnLst>
              <a:cxn ang="0">
                <a:pos x="17" y="16"/>
              </a:cxn>
              <a:cxn ang="0">
                <a:pos x="0" y="12"/>
              </a:cxn>
              <a:cxn ang="0">
                <a:pos x="4" y="0"/>
              </a:cxn>
              <a:cxn ang="0">
                <a:pos x="21" y="4"/>
              </a:cxn>
              <a:cxn ang="0">
                <a:pos x="21" y="33"/>
              </a:cxn>
              <a:cxn ang="0">
                <a:pos x="4" y="36"/>
              </a:cxn>
              <a:cxn ang="0">
                <a:pos x="0" y="25"/>
              </a:cxn>
              <a:cxn ang="0">
                <a:pos x="17" y="21"/>
              </a:cxn>
              <a:cxn ang="0">
                <a:pos x="21" y="33"/>
              </a:cxn>
              <a:cxn ang="0">
                <a:pos x="17" y="57"/>
              </a:cxn>
              <a:cxn ang="0">
                <a:pos x="0" y="53"/>
              </a:cxn>
              <a:cxn ang="0">
                <a:pos x="4" y="42"/>
              </a:cxn>
              <a:cxn ang="0">
                <a:pos x="21" y="45"/>
              </a:cxn>
              <a:cxn ang="0">
                <a:pos x="47" y="12"/>
              </a:cxn>
              <a:cxn ang="0">
                <a:pos x="30" y="16"/>
              </a:cxn>
              <a:cxn ang="0">
                <a:pos x="26" y="4"/>
              </a:cxn>
              <a:cxn ang="0">
                <a:pos x="43" y="0"/>
              </a:cxn>
              <a:cxn ang="0">
                <a:pos x="47" y="12"/>
              </a:cxn>
              <a:cxn ang="0">
                <a:pos x="43" y="36"/>
              </a:cxn>
              <a:cxn ang="0">
                <a:pos x="26" y="33"/>
              </a:cxn>
              <a:cxn ang="0">
                <a:pos x="30" y="21"/>
              </a:cxn>
              <a:cxn ang="0">
                <a:pos x="47" y="25"/>
              </a:cxn>
              <a:cxn ang="0">
                <a:pos x="47" y="53"/>
              </a:cxn>
              <a:cxn ang="0">
                <a:pos x="30" y="57"/>
              </a:cxn>
              <a:cxn ang="0">
                <a:pos x="26" y="45"/>
              </a:cxn>
              <a:cxn ang="0">
                <a:pos x="43" y="42"/>
              </a:cxn>
              <a:cxn ang="0">
                <a:pos x="47" y="53"/>
              </a:cxn>
              <a:cxn ang="0">
                <a:pos x="69" y="16"/>
              </a:cxn>
              <a:cxn ang="0">
                <a:pos x="52" y="12"/>
              </a:cxn>
              <a:cxn ang="0">
                <a:pos x="56" y="0"/>
              </a:cxn>
              <a:cxn ang="0">
                <a:pos x="72" y="4"/>
              </a:cxn>
              <a:cxn ang="0">
                <a:pos x="72" y="33"/>
              </a:cxn>
              <a:cxn ang="0">
                <a:pos x="56" y="36"/>
              </a:cxn>
              <a:cxn ang="0">
                <a:pos x="52" y="25"/>
              </a:cxn>
              <a:cxn ang="0">
                <a:pos x="69" y="21"/>
              </a:cxn>
              <a:cxn ang="0">
                <a:pos x="72" y="33"/>
              </a:cxn>
              <a:cxn ang="0">
                <a:pos x="69" y="57"/>
              </a:cxn>
              <a:cxn ang="0">
                <a:pos x="52" y="53"/>
              </a:cxn>
              <a:cxn ang="0">
                <a:pos x="56" y="42"/>
              </a:cxn>
              <a:cxn ang="0">
                <a:pos x="72" y="45"/>
              </a:cxn>
            </a:cxnLst>
            <a:rect l="0" t="0" r="r" b="b"/>
            <a:pathLst>
              <a:path w="72" h="57">
                <a:moveTo>
                  <a:pt x="21" y="12"/>
                </a:moveTo>
                <a:cubicBezTo>
                  <a:pt x="21" y="14"/>
                  <a:pt x="19" y="16"/>
                  <a:pt x="17" y="16"/>
                </a:cubicBezTo>
                <a:cubicBezTo>
                  <a:pt x="4" y="16"/>
                  <a:pt x="4" y="16"/>
                  <a:pt x="4" y="16"/>
                </a:cubicBezTo>
                <a:cubicBezTo>
                  <a:pt x="2" y="16"/>
                  <a:pt x="0" y="14"/>
                  <a:pt x="0" y="12"/>
                </a:cubicBezTo>
                <a:cubicBezTo>
                  <a:pt x="0" y="4"/>
                  <a:pt x="0" y="4"/>
                  <a:pt x="0" y="4"/>
                </a:cubicBezTo>
                <a:cubicBezTo>
                  <a:pt x="0" y="2"/>
                  <a:pt x="2" y="0"/>
                  <a:pt x="4" y="0"/>
                </a:cubicBezTo>
                <a:cubicBezTo>
                  <a:pt x="17" y="0"/>
                  <a:pt x="17" y="0"/>
                  <a:pt x="17" y="0"/>
                </a:cubicBezTo>
                <a:cubicBezTo>
                  <a:pt x="19" y="0"/>
                  <a:pt x="21" y="2"/>
                  <a:pt x="21" y="4"/>
                </a:cubicBezTo>
                <a:lnTo>
                  <a:pt x="21" y="12"/>
                </a:lnTo>
                <a:close/>
                <a:moveTo>
                  <a:pt x="21" y="33"/>
                </a:moveTo>
                <a:cubicBezTo>
                  <a:pt x="21" y="35"/>
                  <a:pt x="19" y="36"/>
                  <a:pt x="17" y="36"/>
                </a:cubicBezTo>
                <a:cubicBezTo>
                  <a:pt x="4" y="36"/>
                  <a:pt x="4" y="36"/>
                  <a:pt x="4" y="36"/>
                </a:cubicBezTo>
                <a:cubicBezTo>
                  <a:pt x="2" y="36"/>
                  <a:pt x="0" y="35"/>
                  <a:pt x="0" y="33"/>
                </a:cubicBezTo>
                <a:cubicBezTo>
                  <a:pt x="0" y="25"/>
                  <a:pt x="0" y="25"/>
                  <a:pt x="0" y="25"/>
                </a:cubicBezTo>
                <a:cubicBezTo>
                  <a:pt x="0" y="23"/>
                  <a:pt x="2" y="21"/>
                  <a:pt x="4" y="21"/>
                </a:cubicBezTo>
                <a:cubicBezTo>
                  <a:pt x="17" y="21"/>
                  <a:pt x="17" y="21"/>
                  <a:pt x="17" y="21"/>
                </a:cubicBezTo>
                <a:cubicBezTo>
                  <a:pt x="19" y="21"/>
                  <a:pt x="21" y="23"/>
                  <a:pt x="21" y="25"/>
                </a:cubicBezTo>
                <a:lnTo>
                  <a:pt x="21" y="33"/>
                </a:lnTo>
                <a:close/>
                <a:moveTo>
                  <a:pt x="21" y="53"/>
                </a:moveTo>
                <a:cubicBezTo>
                  <a:pt x="21" y="55"/>
                  <a:pt x="19" y="57"/>
                  <a:pt x="17" y="57"/>
                </a:cubicBezTo>
                <a:cubicBezTo>
                  <a:pt x="4" y="57"/>
                  <a:pt x="4" y="57"/>
                  <a:pt x="4" y="57"/>
                </a:cubicBezTo>
                <a:cubicBezTo>
                  <a:pt x="2" y="57"/>
                  <a:pt x="0" y="55"/>
                  <a:pt x="0" y="53"/>
                </a:cubicBezTo>
                <a:cubicBezTo>
                  <a:pt x="0" y="45"/>
                  <a:pt x="0" y="45"/>
                  <a:pt x="0" y="45"/>
                </a:cubicBezTo>
                <a:cubicBezTo>
                  <a:pt x="0" y="43"/>
                  <a:pt x="2" y="42"/>
                  <a:pt x="4" y="42"/>
                </a:cubicBezTo>
                <a:cubicBezTo>
                  <a:pt x="17" y="42"/>
                  <a:pt x="17" y="42"/>
                  <a:pt x="17" y="42"/>
                </a:cubicBezTo>
                <a:cubicBezTo>
                  <a:pt x="19" y="42"/>
                  <a:pt x="21" y="43"/>
                  <a:pt x="21" y="45"/>
                </a:cubicBezTo>
                <a:lnTo>
                  <a:pt x="21" y="53"/>
                </a:lnTo>
                <a:close/>
                <a:moveTo>
                  <a:pt x="47" y="12"/>
                </a:moveTo>
                <a:cubicBezTo>
                  <a:pt x="47" y="14"/>
                  <a:pt x="45" y="16"/>
                  <a:pt x="43" y="16"/>
                </a:cubicBezTo>
                <a:cubicBezTo>
                  <a:pt x="30" y="16"/>
                  <a:pt x="30" y="16"/>
                  <a:pt x="30" y="16"/>
                </a:cubicBezTo>
                <a:cubicBezTo>
                  <a:pt x="28" y="16"/>
                  <a:pt x="26" y="14"/>
                  <a:pt x="26" y="12"/>
                </a:cubicBezTo>
                <a:cubicBezTo>
                  <a:pt x="26" y="4"/>
                  <a:pt x="26" y="4"/>
                  <a:pt x="26" y="4"/>
                </a:cubicBezTo>
                <a:cubicBezTo>
                  <a:pt x="26" y="2"/>
                  <a:pt x="28" y="0"/>
                  <a:pt x="30" y="0"/>
                </a:cubicBezTo>
                <a:cubicBezTo>
                  <a:pt x="43" y="0"/>
                  <a:pt x="43" y="0"/>
                  <a:pt x="43" y="0"/>
                </a:cubicBezTo>
                <a:cubicBezTo>
                  <a:pt x="45" y="0"/>
                  <a:pt x="47" y="2"/>
                  <a:pt x="47" y="4"/>
                </a:cubicBezTo>
                <a:lnTo>
                  <a:pt x="47" y="12"/>
                </a:lnTo>
                <a:close/>
                <a:moveTo>
                  <a:pt x="47" y="33"/>
                </a:moveTo>
                <a:cubicBezTo>
                  <a:pt x="47" y="35"/>
                  <a:pt x="45" y="36"/>
                  <a:pt x="43" y="36"/>
                </a:cubicBezTo>
                <a:cubicBezTo>
                  <a:pt x="30" y="36"/>
                  <a:pt x="30" y="36"/>
                  <a:pt x="30" y="36"/>
                </a:cubicBezTo>
                <a:cubicBezTo>
                  <a:pt x="28" y="36"/>
                  <a:pt x="26" y="35"/>
                  <a:pt x="26" y="33"/>
                </a:cubicBezTo>
                <a:cubicBezTo>
                  <a:pt x="26" y="25"/>
                  <a:pt x="26" y="25"/>
                  <a:pt x="26" y="25"/>
                </a:cubicBezTo>
                <a:cubicBezTo>
                  <a:pt x="26" y="23"/>
                  <a:pt x="28" y="21"/>
                  <a:pt x="30" y="21"/>
                </a:cubicBezTo>
                <a:cubicBezTo>
                  <a:pt x="43" y="21"/>
                  <a:pt x="43" y="21"/>
                  <a:pt x="43" y="21"/>
                </a:cubicBezTo>
                <a:cubicBezTo>
                  <a:pt x="45" y="21"/>
                  <a:pt x="47" y="23"/>
                  <a:pt x="47" y="25"/>
                </a:cubicBezTo>
                <a:lnTo>
                  <a:pt x="47" y="33"/>
                </a:lnTo>
                <a:close/>
                <a:moveTo>
                  <a:pt x="47" y="53"/>
                </a:moveTo>
                <a:cubicBezTo>
                  <a:pt x="47" y="55"/>
                  <a:pt x="45" y="57"/>
                  <a:pt x="43" y="57"/>
                </a:cubicBezTo>
                <a:cubicBezTo>
                  <a:pt x="30" y="57"/>
                  <a:pt x="30" y="57"/>
                  <a:pt x="30" y="57"/>
                </a:cubicBezTo>
                <a:cubicBezTo>
                  <a:pt x="28" y="57"/>
                  <a:pt x="26" y="55"/>
                  <a:pt x="26" y="53"/>
                </a:cubicBezTo>
                <a:cubicBezTo>
                  <a:pt x="26" y="45"/>
                  <a:pt x="26" y="45"/>
                  <a:pt x="26" y="45"/>
                </a:cubicBezTo>
                <a:cubicBezTo>
                  <a:pt x="26" y="43"/>
                  <a:pt x="28" y="42"/>
                  <a:pt x="30" y="42"/>
                </a:cubicBezTo>
                <a:cubicBezTo>
                  <a:pt x="43" y="42"/>
                  <a:pt x="43" y="42"/>
                  <a:pt x="43" y="42"/>
                </a:cubicBezTo>
                <a:cubicBezTo>
                  <a:pt x="45" y="42"/>
                  <a:pt x="47" y="43"/>
                  <a:pt x="47" y="45"/>
                </a:cubicBezTo>
                <a:lnTo>
                  <a:pt x="47" y="53"/>
                </a:lnTo>
                <a:close/>
                <a:moveTo>
                  <a:pt x="72" y="12"/>
                </a:moveTo>
                <a:cubicBezTo>
                  <a:pt x="72" y="14"/>
                  <a:pt x="71" y="16"/>
                  <a:pt x="69" y="16"/>
                </a:cubicBezTo>
                <a:cubicBezTo>
                  <a:pt x="56" y="16"/>
                  <a:pt x="56" y="16"/>
                  <a:pt x="56" y="16"/>
                </a:cubicBezTo>
                <a:cubicBezTo>
                  <a:pt x="54" y="16"/>
                  <a:pt x="52" y="14"/>
                  <a:pt x="52" y="12"/>
                </a:cubicBezTo>
                <a:cubicBezTo>
                  <a:pt x="52" y="4"/>
                  <a:pt x="52" y="4"/>
                  <a:pt x="52" y="4"/>
                </a:cubicBezTo>
                <a:cubicBezTo>
                  <a:pt x="52" y="2"/>
                  <a:pt x="54" y="0"/>
                  <a:pt x="56" y="0"/>
                </a:cubicBezTo>
                <a:cubicBezTo>
                  <a:pt x="69" y="0"/>
                  <a:pt x="69" y="0"/>
                  <a:pt x="69" y="0"/>
                </a:cubicBezTo>
                <a:cubicBezTo>
                  <a:pt x="71" y="0"/>
                  <a:pt x="72" y="2"/>
                  <a:pt x="72" y="4"/>
                </a:cubicBezTo>
                <a:lnTo>
                  <a:pt x="72" y="12"/>
                </a:lnTo>
                <a:close/>
                <a:moveTo>
                  <a:pt x="72" y="33"/>
                </a:moveTo>
                <a:cubicBezTo>
                  <a:pt x="72" y="35"/>
                  <a:pt x="71" y="36"/>
                  <a:pt x="69" y="36"/>
                </a:cubicBezTo>
                <a:cubicBezTo>
                  <a:pt x="56" y="36"/>
                  <a:pt x="56" y="36"/>
                  <a:pt x="56" y="36"/>
                </a:cubicBezTo>
                <a:cubicBezTo>
                  <a:pt x="54" y="36"/>
                  <a:pt x="52" y="35"/>
                  <a:pt x="52" y="33"/>
                </a:cubicBezTo>
                <a:cubicBezTo>
                  <a:pt x="52" y="25"/>
                  <a:pt x="52" y="25"/>
                  <a:pt x="52" y="25"/>
                </a:cubicBezTo>
                <a:cubicBezTo>
                  <a:pt x="52" y="23"/>
                  <a:pt x="54" y="21"/>
                  <a:pt x="56" y="21"/>
                </a:cubicBezTo>
                <a:cubicBezTo>
                  <a:pt x="69" y="21"/>
                  <a:pt x="69" y="21"/>
                  <a:pt x="69" y="21"/>
                </a:cubicBezTo>
                <a:cubicBezTo>
                  <a:pt x="71" y="21"/>
                  <a:pt x="72" y="23"/>
                  <a:pt x="72" y="25"/>
                </a:cubicBezTo>
                <a:lnTo>
                  <a:pt x="72" y="33"/>
                </a:lnTo>
                <a:close/>
                <a:moveTo>
                  <a:pt x="72" y="53"/>
                </a:moveTo>
                <a:cubicBezTo>
                  <a:pt x="72" y="55"/>
                  <a:pt x="71" y="57"/>
                  <a:pt x="69" y="57"/>
                </a:cubicBezTo>
                <a:cubicBezTo>
                  <a:pt x="56" y="57"/>
                  <a:pt x="56" y="57"/>
                  <a:pt x="56" y="57"/>
                </a:cubicBezTo>
                <a:cubicBezTo>
                  <a:pt x="54" y="57"/>
                  <a:pt x="52" y="55"/>
                  <a:pt x="52" y="53"/>
                </a:cubicBezTo>
                <a:cubicBezTo>
                  <a:pt x="52" y="45"/>
                  <a:pt x="52" y="45"/>
                  <a:pt x="52" y="45"/>
                </a:cubicBezTo>
                <a:cubicBezTo>
                  <a:pt x="52" y="43"/>
                  <a:pt x="54" y="42"/>
                  <a:pt x="56" y="42"/>
                </a:cubicBezTo>
                <a:cubicBezTo>
                  <a:pt x="69" y="42"/>
                  <a:pt x="69" y="42"/>
                  <a:pt x="69" y="42"/>
                </a:cubicBezTo>
                <a:cubicBezTo>
                  <a:pt x="71" y="42"/>
                  <a:pt x="72" y="43"/>
                  <a:pt x="72" y="45"/>
                </a:cubicBezTo>
                <a:lnTo>
                  <a:pt x="72" y="53"/>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2112494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 Flowchart">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145"/>
          <p:cNvSpPr>
            <a:spLocks/>
          </p:cNvSpPr>
          <p:nvPr userDrawn="1"/>
        </p:nvSpPr>
        <p:spPr bwMode="auto">
          <a:xfrm>
            <a:off x="5292585" y="1230595"/>
            <a:ext cx="1606833" cy="1385605"/>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307927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 Tree">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a:t>Walmart Labs – Privileged and Confidential</a:t>
            </a:r>
            <a:endParaRPr lang="en-US" dirty="0"/>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29"/>
          <p:cNvSpPr>
            <a:spLocks/>
          </p:cNvSpPr>
          <p:nvPr userDrawn="1"/>
        </p:nvSpPr>
        <p:spPr bwMode="auto">
          <a:xfrm>
            <a:off x="5583767" y="1363136"/>
            <a:ext cx="1024467" cy="1253064"/>
          </a:xfrm>
          <a:custGeom>
            <a:avLst/>
            <a:gdLst/>
            <a:ahLst/>
            <a:cxnLst>
              <a:cxn ang="0">
                <a:pos x="53" y="58"/>
              </a:cxn>
              <a:cxn ang="0">
                <a:pos x="36" y="58"/>
              </a:cxn>
              <a:cxn ang="0">
                <a:pos x="36" y="65"/>
              </a:cxn>
              <a:cxn ang="0">
                <a:pos x="34" y="68"/>
              </a:cxn>
              <a:cxn ang="0">
                <a:pos x="22" y="68"/>
              </a:cxn>
              <a:cxn ang="0">
                <a:pos x="20" y="65"/>
              </a:cxn>
              <a:cxn ang="0">
                <a:pos x="20" y="58"/>
              </a:cxn>
              <a:cxn ang="0">
                <a:pos x="2" y="58"/>
              </a:cxn>
              <a:cxn ang="0">
                <a:pos x="0" y="56"/>
              </a:cxn>
              <a:cxn ang="0">
                <a:pos x="1" y="54"/>
              </a:cxn>
              <a:cxn ang="0">
                <a:pos x="16" y="39"/>
              </a:cxn>
              <a:cxn ang="0">
                <a:pos x="7" y="39"/>
              </a:cxn>
              <a:cxn ang="0">
                <a:pos x="5" y="36"/>
              </a:cxn>
              <a:cxn ang="0">
                <a:pos x="6" y="34"/>
              </a:cxn>
              <a:cxn ang="0">
                <a:pos x="21" y="19"/>
              </a:cxn>
              <a:cxn ang="0">
                <a:pos x="13" y="19"/>
              </a:cxn>
              <a:cxn ang="0">
                <a:pos x="11" y="17"/>
              </a:cxn>
              <a:cxn ang="0">
                <a:pos x="12" y="15"/>
              </a:cxn>
              <a:cxn ang="0">
                <a:pos x="26" y="0"/>
              </a:cxn>
              <a:cxn ang="0">
                <a:pos x="28" y="0"/>
              </a:cxn>
              <a:cxn ang="0">
                <a:pos x="30" y="0"/>
              </a:cxn>
              <a:cxn ang="0">
                <a:pos x="44" y="15"/>
              </a:cxn>
              <a:cxn ang="0">
                <a:pos x="45" y="17"/>
              </a:cxn>
              <a:cxn ang="0">
                <a:pos x="42" y="19"/>
              </a:cxn>
              <a:cxn ang="0">
                <a:pos x="35" y="19"/>
              </a:cxn>
              <a:cxn ang="0">
                <a:pos x="50" y="34"/>
              </a:cxn>
              <a:cxn ang="0">
                <a:pos x="51" y="36"/>
              </a:cxn>
              <a:cxn ang="0">
                <a:pos x="49" y="39"/>
              </a:cxn>
              <a:cxn ang="0">
                <a:pos x="40" y="39"/>
              </a:cxn>
              <a:cxn ang="0">
                <a:pos x="55" y="54"/>
              </a:cxn>
              <a:cxn ang="0">
                <a:pos x="56" y="56"/>
              </a:cxn>
              <a:cxn ang="0">
                <a:pos x="53" y="58"/>
              </a:cxn>
            </a:cxnLst>
            <a:rect l="0" t="0" r="r" b="b"/>
            <a:pathLst>
              <a:path w="56" h="68">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43846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 Timeline">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5" name="Freeform 69"/>
          <p:cNvSpPr>
            <a:spLocks noEditPoints="1"/>
          </p:cNvSpPr>
          <p:nvPr userDrawn="1"/>
        </p:nvSpPr>
        <p:spPr bwMode="auto">
          <a:xfrm>
            <a:off x="5467090" y="1498600"/>
            <a:ext cx="1257823" cy="1267883"/>
          </a:xfrm>
          <a:custGeom>
            <a:avLst/>
            <a:gdLst/>
            <a:ahLst/>
            <a:cxnLst>
              <a:cxn ang="0">
                <a:pos x="29" y="58"/>
              </a:cxn>
              <a:cxn ang="0">
                <a:pos x="6" y="47"/>
              </a:cxn>
              <a:cxn ang="0">
                <a:pos x="7" y="46"/>
              </a:cxn>
              <a:cxn ang="0">
                <a:pos x="12" y="40"/>
              </a:cxn>
              <a:cxn ang="0">
                <a:pos x="13" y="40"/>
              </a:cxn>
              <a:cxn ang="0">
                <a:pos x="14" y="41"/>
              </a:cxn>
              <a:cxn ang="0">
                <a:pos x="29" y="48"/>
              </a:cxn>
              <a:cxn ang="0">
                <a:pos x="48" y="29"/>
              </a:cxn>
              <a:cxn ang="0">
                <a:pos x="29" y="9"/>
              </a:cxn>
              <a:cxn ang="0">
                <a:pos x="16" y="14"/>
              </a:cxn>
              <a:cxn ang="0">
                <a:pos x="21" y="20"/>
              </a:cxn>
              <a:cxn ang="0">
                <a:pos x="21" y="22"/>
              </a:cxn>
              <a:cxn ang="0">
                <a:pos x="19" y="24"/>
              </a:cxn>
              <a:cxn ang="0">
                <a:pos x="2" y="24"/>
              </a:cxn>
              <a:cxn ang="0">
                <a:pos x="0" y="21"/>
              </a:cxn>
              <a:cxn ang="0">
                <a:pos x="0" y="4"/>
              </a:cxn>
              <a:cxn ang="0">
                <a:pos x="1" y="2"/>
              </a:cxn>
              <a:cxn ang="0">
                <a:pos x="4" y="3"/>
              </a:cxn>
              <a:cxn ang="0">
                <a:pos x="9" y="8"/>
              </a:cxn>
              <a:cxn ang="0">
                <a:pos x="29" y="0"/>
              </a:cxn>
              <a:cxn ang="0">
                <a:pos x="58" y="29"/>
              </a:cxn>
              <a:cxn ang="0">
                <a:pos x="29" y="58"/>
              </a:cxn>
              <a:cxn ang="0">
                <a:pos x="34" y="35"/>
              </a:cxn>
              <a:cxn ang="0">
                <a:pos x="33" y="36"/>
              </a:cxn>
              <a:cxn ang="0">
                <a:pos x="20" y="36"/>
              </a:cxn>
              <a:cxn ang="0">
                <a:pos x="19" y="35"/>
              </a:cxn>
              <a:cxn ang="0">
                <a:pos x="19" y="32"/>
              </a:cxn>
              <a:cxn ang="0">
                <a:pos x="20" y="31"/>
              </a:cxn>
              <a:cxn ang="0">
                <a:pos x="29" y="31"/>
              </a:cxn>
              <a:cxn ang="0">
                <a:pos x="29" y="18"/>
              </a:cxn>
              <a:cxn ang="0">
                <a:pos x="30" y="17"/>
              </a:cxn>
              <a:cxn ang="0">
                <a:pos x="33" y="17"/>
              </a:cxn>
              <a:cxn ang="0">
                <a:pos x="34" y="18"/>
              </a:cxn>
              <a:cxn ang="0">
                <a:pos x="34" y="35"/>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4" name="Group 13"/>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53070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 Mgmt">
    <p:bg>
      <p:bgPr>
        <a:solidFill>
          <a:schemeClr val="bg1"/>
        </a:solidFill>
        <a:effectLst/>
      </p:bgPr>
    </p:bg>
    <p:spTree>
      <p:nvGrpSpPr>
        <p:cNvPr id="1" name=""/>
        <p:cNvGrpSpPr/>
        <p:nvPr/>
      </p:nvGrpSpPr>
      <p:grpSpPr>
        <a:xfrm>
          <a:off x="0" y="0"/>
          <a:ext cx="0" cy="0"/>
          <a:chOff x="0" y="0"/>
          <a:chExt cx="0" cy="0"/>
        </a:xfrm>
      </p:grpSpPr>
      <p:sp>
        <p:nvSpPr>
          <p:cNvPr id="12" name="Pentagon 11"/>
          <p:cNvSpPr/>
          <p:nvPr userDrawn="1"/>
        </p:nvSpPr>
        <p:spPr bwMode="auto">
          <a:xfrm rot="5400000">
            <a:off x="4127499" y="444501"/>
            <a:ext cx="3937003" cy="3048000"/>
          </a:xfrm>
          <a:prstGeom prst="homePlate">
            <a:avLst/>
          </a:prstGeom>
          <a:solidFill>
            <a:schemeClr val="accent6"/>
          </a:soli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latin typeface="Bogle" charset="0"/>
              <a:ea typeface="Bogle" charset="0"/>
              <a:cs typeface="Bogle" charset="0"/>
            </a:endParaRPr>
          </a:p>
        </p:txBody>
      </p:sp>
      <p:sp>
        <p:nvSpPr>
          <p:cNvPr id="2" name="Title 1"/>
          <p:cNvSpPr>
            <a:spLocks noGrp="1"/>
          </p:cNvSpPr>
          <p:nvPr>
            <p:ph type="title"/>
          </p:nvPr>
        </p:nvSpPr>
        <p:spPr>
          <a:xfrm>
            <a:off x="914400" y="4043834"/>
            <a:ext cx="10363200" cy="502766"/>
          </a:xfrm>
        </p:spPr>
        <p:txBody>
          <a:bodyPr/>
          <a:lstStyle>
            <a:lvl1pPr algn="ctr">
              <a:defRPr sz="2667" b="1" cap="all">
                <a:solidFill>
                  <a:schemeClr val="accent6"/>
                </a:solidFill>
                <a:latin typeface="Bogle" charset="0"/>
                <a:ea typeface="Bogle" charset="0"/>
                <a:cs typeface="Bogle" charset="0"/>
              </a:defRPr>
            </a:lvl1pPr>
          </a:lstStyle>
          <a:p>
            <a:r>
              <a:rPr lang="en-US" dirty="0"/>
              <a:t>Click to edit Master title style</a:t>
            </a:r>
          </a:p>
        </p:txBody>
      </p:sp>
      <p:sp>
        <p:nvSpPr>
          <p:cNvPr id="3" name="Text Placeholder 2"/>
          <p:cNvSpPr>
            <a:spLocks noGrp="1"/>
          </p:cNvSpPr>
          <p:nvPr>
            <p:ph type="body" idx="1"/>
          </p:nvPr>
        </p:nvSpPr>
        <p:spPr>
          <a:xfrm>
            <a:off x="914400" y="4587240"/>
            <a:ext cx="10363200" cy="365760"/>
          </a:xfrm>
        </p:spPr>
        <p:txBody>
          <a:bodyPr anchor="ctr"/>
          <a:lstStyle>
            <a:lvl1pPr marL="0" indent="0" algn="ctr">
              <a:buNone/>
              <a:defRPr sz="1867">
                <a:solidFill>
                  <a:schemeClr val="accent6"/>
                </a:solidFill>
                <a:latin typeface="Bogle" charset="0"/>
                <a:ea typeface="Bogle" charset="0"/>
                <a:cs typeface="Bogle"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US" dirty="0"/>
              <a:t>Click to edit Master text styles</a:t>
            </a:r>
          </a:p>
        </p:txBody>
      </p:sp>
      <p:sp>
        <p:nvSpPr>
          <p:cNvPr id="4" name="Footer Placeholder 3"/>
          <p:cNvSpPr>
            <a:spLocks noGrp="1"/>
          </p:cNvSpPr>
          <p:nvPr>
            <p:ph type="ftr" sz="quarter" idx="10"/>
          </p:nvPr>
        </p:nvSpPr>
        <p:spPr/>
        <p:txBody>
          <a:bodyPr/>
          <a:lstStyle>
            <a:lvl1pPr>
              <a:defRPr>
                <a:latin typeface="Bogle" charset="0"/>
                <a:ea typeface="Bogle" charset="0"/>
                <a:cs typeface="Bogle" charset="0"/>
              </a:defRPr>
            </a:lvl1pPr>
          </a:lstStyle>
          <a:p>
            <a:r>
              <a:rPr lang="en-US" dirty="0"/>
              <a:t>Walmart Labs – Privileged and Confidential</a:t>
            </a:r>
          </a:p>
        </p:txBody>
      </p:sp>
      <p:sp>
        <p:nvSpPr>
          <p:cNvPr id="5" name="Slide Number Placeholder 4"/>
          <p:cNvSpPr>
            <a:spLocks noGrp="1"/>
          </p:cNvSpPr>
          <p:nvPr>
            <p:ph type="sldNum" sz="quarter" idx="11"/>
          </p:nvPr>
        </p:nvSpPr>
        <p:spPr/>
        <p:txBody>
          <a:bodyPr/>
          <a:lstStyle>
            <a:lvl1pPr>
              <a:defRPr>
                <a:latin typeface="Bogle" charset="0"/>
                <a:ea typeface="Bogle" charset="0"/>
                <a:cs typeface="Bogle" charset="0"/>
              </a:defRPr>
            </a:lvl1pPr>
          </a:lstStyle>
          <a:p>
            <a:fld id="{65B3A5B5-D464-4D94-A6FF-B439700E06BB}" type="slidenum">
              <a:rPr lang="en-US" smtClean="0"/>
              <a:pPr/>
              <a:t>‹#›</a:t>
            </a:fld>
            <a:endParaRPr lang="en-US" dirty="0"/>
          </a:p>
        </p:txBody>
      </p:sp>
      <p:sp>
        <p:nvSpPr>
          <p:cNvPr id="14" name="Freeform 100"/>
          <p:cNvSpPr>
            <a:spLocks noEditPoints="1"/>
          </p:cNvSpPr>
          <p:nvPr userDrawn="1"/>
        </p:nvSpPr>
        <p:spPr bwMode="auto">
          <a:xfrm>
            <a:off x="5428193" y="1498601"/>
            <a:ext cx="1335617" cy="1280351"/>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latin typeface="Bogle" charset="0"/>
              <a:ea typeface="Bogle" charset="0"/>
              <a:cs typeface="Bogle" charset="0"/>
            </a:endParaRPr>
          </a:p>
        </p:txBody>
      </p:sp>
      <p:grpSp>
        <p:nvGrpSpPr>
          <p:cNvPr id="15" name="Group 14"/>
          <p:cNvGrpSpPr/>
          <p:nvPr userDrawn="1"/>
        </p:nvGrpSpPr>
        <p:grpSpPr>
          <a:xfrm>
            <a:off x="2438400" y="4953000"/>
            <a:ext cx="7315200" cy="1122843"/>
            <a:chOff x="3352800" y="5063780"/>
            <a:chExt cx="5486400" cy="842132"/>
          </a:xfrm>
        </p:grpSpPr>
        <p:grpSp>
          <p:nvGrpSpPr>
            <p:cNvPr id="16" name="Group 15"/>
            <p:cNvGrpSpPr/>
            <p:nvPr userDrawn="1"/>
          </p:nvGrpSpPr>
          <p:grpSpPr>
            <a:xfrm>
              <a:off x="3352800" y="5380710"/>
              <a:ext cx="5486400" cy="208273"/>
              <a:chOff x="3352800" y="5380710"/>
              <a:chExt cx="5486400" cy="208273"/>
            </a:xfrm>
          </p:grpSpPr>
          <p:cxnSp>
            <p:nvCxnSpPr>
              <p:cNvPr id="24" name="Straight Connector 23"/>
              <p:cNvCxnSpPr/>
              <p:nvPr/>
            </p:nvCxnSpPr>
            <p:spPr>
              <a:xfrm>
                <a:off x="3352800" y="5484847"/>
                <a:ext cx="5486400" cy="0"/>
              </a:xfrm>
              <a:prstGeom prst="line">
                <a:avLst/>
              </a:prstGeom>
              <a:ln>
                <a:solidFill>
                  <a:srgbClr val="2F2951"/>
                </a:solidFill>
              </a:ln>
              <a:effectLst/>
            </p:spPr>
            <p:style>
              <a:lnRef idx="2">
                <a:schemeClr val="accent1"/>
              </a:lnRef>
              <a:fillRef idx="0">
                <a:schemeClr val="accent1"/>
              </a:fillRef>
              <a:effectRef idx="1">
                <a:schemeClr val="accent1"/>
              </a:effectRef>
              <a:fontRef idx="minor">
                <a:schemeClr val="tx1"/>
              </a:fontRef>
            </p:style>
          </p:cxnSp>
          <p:sp>
            <p:nvSpPr>
              <p:cNvPr id="25" name="Rectangle 24"/>
              <p:cNvSpPr/>
              <p:nvPr userDrawn="1"/>
            </p:nvSpPr>
            <p:spPr>
              <a:xfrm>
                <a:off x="5962919" y="5380710"/>
                <a:ext cx="261870" cy="208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F2951"/>
                  </a:solidFill>
                  <a:latin typeface="Bogle" charset="0"/>
                  <a:ea typeface="Bogle" charset="0"/>
                  <a:cs typeface="Bogle" charset="0"/>
                </a:endParaRPr>
              </a:p>
            </p:txBody>
          </p:sp>
        </p:grpSp>
        <p:pic>
          <p:nvPicPr>
            <p:cNvPr id="23" name="Picture 22"/>
            <p:cNvPicPr>
              <a:picLocks noChangeAspect="1"/>
            </p:cNvPicPr>
            <p:nvPr userDrawn="1"/>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5837512" y="5063780"/>
              <a:ext cx="512683" cy="842132"/>
            </a:xfrm>
            <a:prstGeom prst="rect">
              <a:avLst/>
            </a:prstGeom>
            <a:noFill/>
          </p:spPr>
        </p:pic>
      </p:grpSp>
    </p:spTree>
    <p:extLst>
      <p:ext uri="{BB962C8B-B14F-4D97-AF65-F5344CB8AC3E}">
        <p14:creationId xmlns:p14="http://schemas.microsoft.com/office/powerpoint/2010/main" val="159298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8" name="Rectangle 4"/>
          <p:cNvSpPr>
            <a:spLocks noGrp="1" noChangeArrowheads="1"/>
          </p:cNvSpPr>
          <p:nvPr>
            <p:ph type="body" idx="1"/>
          </p:nvPr>
        </p:nvSpPr>
        <p:spPr bwMode="auto">
          <a:xfrm>
            <a:off x="609600" y="1193800"/>
            <a:ext cx="10972800" cy="475297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431280"/>
            <a:ext cx="12192000" cy="42672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Lato Light" panose="020F0302020204030203" pitchFamily="34" charset="0"/>
            </a:endParaRPr>
          </a:p>
        </p:txBody>
      </p:sp>
      <p:sp>
        <p:nvSpPr>
          <p:cNvPr id="6147" name="Rectangle 3"/>
          <p:cNvSpPr>
            <a:spLocks noGrp="1" noChangeArrowheads="1"/>
          </p:cNvSpPr>
          <p:nvPr>
            <p:ph type="title"/>
          </p:nvPr>
        </p:nvSpPr>
        <p:spPr bwMode="auto">
          <a:xfrm>
            <a:off x="609600" y="308257"/>
            <a:ext cx="10972800" cy="666786"/>
          </a:xfrm>
          <a:prstGeom prst="rect">
            <a:avLst/>
          </a:prstGeom>
          <a:noFill/>
          <a:ln w="9525">
            <a:noFill/>
            <a:miter lim="800000"/>
            <a:headEnd/>
            <a:tailEnd/>
          </a:ln>
          <a:effectLst/>
        </p:spPr>
        <p:txBody>
          <a:bodyPr vert="horz" wrap="square" lIns="0" tIns="45720" rIns="0" bIns="45720" numCol="1" anchor="b" anchorCtr="0" compatLnSpc="1">
            <a:prstTxWarp prst="textNoShape">
              <a:avLst/>
            </a:prstTxWarp>
            <a:spAutoFit/>
          </a:bodyPr>
          <a:lstStyle/>
          <a:p>
            <a:pPr lvl="0"/>
            <a:r>
              <a:rPr lang="en-US" dirty="0"/>
              <a:t>CLICK TO EDIT MASTER TITLE STYLE</a:t>
            </a:r>
          </a:p>
        </p:txBody>
      </p:sp>
      <p:sp>
        <p:nvSpPr>
          <p:cNvPr id="8" name="Footer Placeholder 7"/>
          <p:cNvSpPr>
            <a:spLocks noGrp="1"/>
          </p:cNvSpPr>
          <p:nvPr>
            <p:ph type="ftr" sz="quarter" idx="3"/>
          </p:nvPr>
        </p:nvSpPr>
        <p:spPr>
          <a:xfrm>
            <a:off x="1625600" y="6461549"/>
            <a:ext cx="7721600" cy="366183"/>
          </a:xfrm>
          <a:prstGeom prst="rect">
            <a:avLst/>
          </a:prstGeom>
        </p:spPr>
        <p:txBody>
          <a:bodyPr vert="horz" lIns="91440" tIns="45720" rIns="91440" bIns="45720" rtlCol="0" anchor="ctr"/>
          <a:lstStyle>
            <a:lvl1pPr algn="l">
              <a:defRPr sz="1333">
                <a:solidFill>
                  <a:schemeClr val="bg1"/>
                </a:solidFill>
                <a:latin typeface="+mn-lt"/>
              </a:defRPr>
            </a:lvl1pPr>
          </a:lstStyle>
          <a:p>
            <a:r>
              <a:rPr lang="en-US" dirty="0"/>
              <a:t>Walmart Labs – Privileged and Confidential</a:t>
            </a:r>
          </a:p>
        </p:txBody>
      </p:sp>
      <p:sp>
        <p:nvSpPr>
          <p:cNvPr id="9" name="Slide Number Placeholder 8"/>
          <p:cNvSpPr>
            <a:spLocks noGrp="1"/>
          </p:cNvSpPr>
          <p:nvPr>
            <p:ph type="sldNum" sz="quarter" idx="4"/>
          </p:nvPr>
        </p:nvSpPr>
        <p:spPr>
          <a:xfrm>
            <a:off x="711200" y="6431279"/>
            <a:ext cx="609600" cy="426720"/>
          </a:xfrm>
          <a:prstGeom prst="rect">
            <a:avLst/>
          </a:prstGeom>
          <a:solidFill>
            <a:schemeClr val="accent2"/>
          </a:solidFill>
        </p:spPr>
        <p:txBody>
          <a:bodyPr vert="horz" lIns="91440" tIns="45720" rIns="91440" bIns="45720" rtlCol="0" anchor="ctr"/>
          <a:lstStyle>
            <a:lvl1pPr algn="ctr">
              <a:defRPr sz="1333">
                <a:solidFill>
                  <a:schemeClr val="tx1">
                    <a:lumMod val="75000"/>
                    <a:lumOff val="25000"/>
                  </a:schemeClr>
                </a:solidFill>
                <a:latin typeface="+mn-lt"/>
              </a:defRPr>
            </a:lvl1pPr>
          </a:lstStyle>
          <a:p>
            <a:fld id="{65B3A5B5-D464-4D94-A6FF-B439700E06BB}" type="slidenum">
              <a:rPr lang="en-US" smtClean="0"/>
              <a:pPr/>
              <a:t>‹#›</a:t>
            </a:fld>
            <a:endParaRPr lang="en-US" dirty="0"/>
          </a:p>
        </p:txBody>
      </p:sp>
      <p:grpSp>
        <p:nvGrpSpPr>
          <p:cNvPr id="43" name="Group 42"/>
          <p:cNvGrpSpPr/>
          <p:nvPr userDrawn="1"/>
        </p:nvGrpSpPr>
        <p:grpSpPr>
          <a:xfrm>
            <a:off x="9956800" y="6495043"/>
            <a:ext cx="1625600" cy="332688"/>
            <a:chOff x="2826032" y="2866132"/>
            <a:chExt cx="6368767" cy="1303397"/>
          </a:xfrm>
        </p:grpSpPr>
        <p:pic>
          <p:nvPicPr>
            <p:cNvPr id="44" name="Picture 43"/>
            <p:cNvPicPr>
              <a:picLocks noChangeAspect="1"/>
            </p:cNvPicPr>
            <p:nvPr userDrawn="1"/>
          </p:nvPicPr>
          <p:blipFill rotWithShape="1">
            <a:blip r:embed="rId39" cstate="email">
              <a:extLst>
                <a:ext uri="{28A0092B-C50C-407E-A947-70E740481C1C}">
                  <a14:useLocalDpi xmlns:a14="http://schemas.microsoft.com/office/drawing/2010/main"/>
                </a:ext>
              </a:extLst>
            </a:blip>
            <a:srcRect r="47060"/>
            <a:stretch/>
          </p:blipFill>
          <p:spPr>
            <a:xfrm>
              <a:off x="3865565" y="2866132"/>
              <a:ext cx="3400259" cy="1303397"/>
            </a:xfrm>
            <a:prstGeom prst="rect">
              <a:avLst/>
            </a:prstGeom>
          </p:spPr>
        </p:pic>
        <p:pic>
          <p:nvPicPr>
            <p:cNvPr id="45" name="Picture 44"/>
            <p:cNvPicPr>
              <a:picLocks noChangeAspect="1"/>
            </p:cNvPicPr>
            <p:nvPr userDrawn="1"/>
          </p:nvPicPr>
          <p:blipFill rotWithShape="1">
            <a:blip r:embed="rId39" cstate="email">
              <a:extLst>
                <a:ext uri="{28A0092B-C50C-407E-A947-70E740481C1C}">
                  <a14:useLocalDpi xmlns:a14="http://schemas.microsoft.com/office/drawing/2010/main"/>
                </a:ext>
              </a:extLst>
            </a:blip>
            <a:srcRect l="71395"/>
            <a:stretch/>
          </p:blipFill>
          <p:spPr>
            <a:xfrm>
              <a:off x="7357533" y="2866132"/>
              <a:ext cx="1837266" cy="1303397"/>
            </a:xfrm>
            <a:prstGeom prst="rect">
              <a:avLst/>
            </a:prstGeom>
          </p:spPr>
        </p:pic>
        <p:pic>
          <p:nvPicPr>
            <p:cNvPr id="46" name="Picture 45"/>
            <p:cNvPicPr>
              <a:picLocks noChangeAspect="1"/>
            </p:cNvPicPr>
            <p:nvPr userDrawn="1"/>
          </p:nvPicPr>
          <p:blipFill rotWithShape="1">
            <a:blip r:embed="rId40" cstate="email">
              <a:extLst>
                <a:ext uri="{28A0092B-C50C-407E-A947-70E740481C1C}">
                  <a14:useLocalDpi xmlns:a14="http://schemas.microsoft.com/office/drawing/2010/main"/>
                </a:ext>
              </a:extLst>
            </a:blip>
            <a:srcRect l="53863" r="30319"/>
            <a:stretch/>
          </p:blipFill>
          <p:spPr>
            <a:xfrm>
              <a:off x="2826032" y="2991271"/>
              <a:ext cx="895374" cy="1148649"/>
            </a:xfrm>
            <a:prstGeom prst="rect">
              <a:avLst/>
            </a:prstGeom>
          </p:spPr>
        </p:pic>
      </p:grpSp>
    </p:spTree>
    <p:extLst>
      <p:ext uri="{BB962C8B-B14F-4D97-AF65-F5344CB8AC3E}">
        <p14:creationId xmlns:p14="http://schemas.microsoft.com/office/powerpoint/2010/main" val="1703228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7" r:id="rId36"/>
    <p:sldLayoutId id="2147483700" r:id="rId37"/>
  </p:sldLayoutIdLst>
  <p:hf hdr="0" dt="0"/>
  <p:txStyles>
    <p:title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p:titleStyle>
    <p:bodyStyle>
      <a:lvl1pPr marL="365751" indent="-365751" algn="l" rtl="0" fontAlgn="base">
        <a:spcBef>
          <a:spcPct val="0"/>
        </a:spcBef>
        <a:spcAft>
          <a:spcPct val="0"/>
        </a:spcAft>
        <a:buClr>
          <a:schemeClr val="accent1"/>
        </a:buClr>
        <a:buSzPct val="120000"/>
        <a:buFont typeface="Times" pitchFamily="18" charset="0"/>
        <a:buChar char="•"/>
        <a:defRPr sz="2400">
          <a:solidFill>
            <a:schemeClr val="tx1">
              <a:lumMod val="75000"/>
              <a:lumOff val="25000"/>
            </a:schemeClr>
          </a:solidFill>
          <a:latin typeface="Bogle" charset="0"/>
          <a:ea typeface="Bogle" charset="0"/>
          <a:cs typeface="Bogle" charset="0"/>
        </a:defRPr>
      </a:lvl1pPr>
      <a:lvl2pPr marL="609585" indent="-365751" algn="l" rtl="0" fontAlgn="base">
        <a:spcBef>
          <a:spcPct val="0"/>
        </a:spcBef>
        <a:spcAft>
          <a:spcPct val="0"/>
        </a:spcAft>
        <a:buClr>
          <a:schemeClr val="accent1"/>
        </a:buClr>
        <a:buChar char="–"/>
        <a:defRPr sz="2400">
          <a:solidFill>
            <a:schemeClr val="tx1">
              <a:lumMod val="75000"/>
              <a:lumOff val="25000"/>
            </a:schemeClr>
          </a:solidFill>
          <a:latin typeface="Bogle" charset="0"/>
          <a:ea typeface="Bogle" charset="0"/>
          <a:cs typeface="Bogle" charset="0"/>
        </a:defRPr>
      </a:lvl2pPr>
      <a:lvl3pPr marL="975336" indent="-365751" algn="l" rtl="0" fontAlgn="base">
        <a:spcBef>
          <a:spcPct val="0"/>
        </a:spcBef>
        <a:spcAft>
          <a:spcPct val="0"/>
        </a:spcAft>
        <a:buClr>
          <a:schemeClr val="accent1"/>
        </a:buClr>
        <a:buFont typeface="Times" pitchFamily="18" charset="0"/>
        <a:buChar char="•"/>
        <a:defRPr sz="2133">
          <a:solidFill>
            <a:schemeClr val="tx1">
              <a:lumMod val="75000"/>
              <a:lumOff val="25000"/>
            </a:schemeClr>
          </a:solidFill>
          <a:latin typeface="Bogle" charset="0"/>
          <a:ea typeface="Bogle" charset="0"/>
          <a:cs typeface="Bogle" charset="0"/>
        </a:defRPr>
      </a:lvl3pPr>
      <a:lvl4pPr marL="1341086" indent="-365751" algn="l" rtl="0" fontAlgn="base">
        <a:spcBef>
          <a:spcPct val="0"/>
        </a:spcBef>
        <a:spcAft>
          <a:spcPct val="0"/>
        </a:spcAft>
        <a:buClr>
          <a:schemeClr val="accent1"/>
        </a:buClr>
        <a:buFont typeface="Estrangelo Edessa" panose="03080600000000000000" pitchFamily="66" charset="0"/>
        <a:buChar char="›"/>
        <a:defRPr sz="1867">
          <a:solidFill>
            <a:schemeClr val="tx1">
              <a:lumMod val="75000"/>
              <a:lumOff val="25000"/>
            </a:schemeClr>
          </a:solidFill>
          <a:latin typeface="Bogle" charset="0"/>
          <a:ea typeface="Bogle" charset="0"/>
          <a:cs typeface="Bogle" charset="0"/>
        </a:defRPr>
      </a:lvl4pPr>
      <a:lvl5pPr marL="1706837" indent="-365751" algn="l" rtl="0" fontAlgn="base">
        <a:spcBef>
          <a:spcPct val="0"/>
        </a:spcBef>
        <a:spcAft>
          <a:spcPct val="0"/>
        </a:spcAft>
        <a:buClr>
          <a:schemeClr val="accent1"/>
        </a:buClr>
        <a:buChar char="»"/>
        <a:defRPr sz="1867">
          <a:solidFill>
            <a:schemeClr val="tx1">
              <a:lumMod val="75000"/>
              <a:lumOff val="25000"/>
            </a:schemeClr>
          </a:solidFill>
          <a:latin typeface="Bogle" charset="0"/>
          <a:ea typeface="Bogle" charset="0"/>
          <a:cs typeface="Bogle" charset="0"/>
        </a:defRPr>
      </a:lvl5pPr>
      <a:lvl6pPr marL="2743131" indent="-298443" algn="l" rtl="0" fontAlgn="base">
        <a:spcBef>
          <a:spcPct val="0"/>
        </a:spcBef>
        <a:spcAft>
          <a:spcPct val="0"/>
        </a:spcAft>
        <a:buChar char="»"/>
        <a:defRPr sz="2667">
          <a:solidFill>
            <a:schemeClr val="tx1"/>
          </a:solidFill>
          <a:latin typeface="+mn-lt"/>
        </a:defRPr>
      </a:lvl6pPr>
      <a:lvl7pPr marL="3352716" indent="-298443" algn="l" rtl="0" fontAlgn="base">
        <a:spcBef>
          <a:spcPct val="0"/>
        </a:spcBef>
        <a:spcAft>
          <a:spcPct val="0"/>
        </a:spcAft>
        <a:buChar char="»"/>
        <a:defRPr sz="2667">
          <a:solidFill>
            <a:schemeClr val="tx1"/>
          </a:solidFill>
          <a:latin typeface="+mn-lt"/>
        </a:defRPr>
      </a:lvl7pPr>
      <a:lvl8pPr marL="3962301" indent="-298443" algn="l" rtl="0" fontAlgn="base">
        <a:spcBef>
          <a:spcPct val="0"/>
        </a:spcBef>
        <a:spcAft>
          <a:spcPct val="0"/>
        </a:spcAft>
        <a:buChar char="»"/>
        <a:defRPr sz="2667">
          <a:solidFill>
            <a:schemeClr val="tx1"/>
          </a:solidFill>
          <a:latin typeface="+mn-lt"/>
        </a:defRPr>
      </a:lvl8pPr>
      <a:lvl9pPr marL="4571886" indent="-298443" algn="l" rtl="0" fontAlgn="base">
        <a:spcBef>
          <a:spcPct val="0"/>
        </a:spcBef>
        <a:spcAft>
          <a:spcPct val="0"/>
        </a:spcAft>
        <a:buChar char="»"/>
        <a:defRPr sz="2667">
          <a:solidFill>
            <a:schemeClr val="tx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blog.floydhub.com/attention-mechanism/" TargetMode="External"/><Relationship Id="rId2" Type="http://schemas.openxmlformats.org/officeDocument/2006/relationships/image" Target="../media/image58.tiff"/><Relationship Id="rId1" Type="http://schemas.openxmlformats.org/officeDocument/2006/relationships/slideLayout" Target="../slideLayouts/slideLayout2.xml"/><Relationship Id="rId4" Type="http://schemas.openxmlformats.org/officeDocument/2006/relationships/image" Target="../media/image59.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35.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5.tiff"/><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image" Target="../media/image76.tiff"/><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77.tiff"/><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thushv89/attention_keras" TargetMode="External"/><Relationship Id="rId2" Type="http://schemas.openxmlformats.org/officeDocument/2006/relationships/hyperlink" Target="https://www.analyticsvidhya.com/blog/2019/06/comprehensive-guide-text-summarization-using-deep-learning-python/" TargetMode="External"/><Relationship Id="rId1" Type="http://schemas.openxmlformats.org/officeDocument/2006/relationships/slideLayout" Target="../slideLayouts/slideLayout2.xml"/><Relationship Id="rId6" Type="http://schemas.openxmlformats.org/officeDocument/2006/relationships/hyperlink" Target="https://towardsdatascience.com/illustrated-guide-to-lstms-and-gru-s-a-step-by-step-explanation-44e9eb85bf21" TargetMode="External"/><Relationship Id="rId5" Type="http://schemas.openxmlformats.org/officeDocument/2006/relationships/hyperlink" Target="https://github.com/spro/practical-pytorch/blob/master/seq2seq-translation/seq2seq-translation.ipynb" TargetMode="External"/><Relationship Id="rId4" Type="http://schemas.openxmlformats.org/officeDocument/2006/relationships/hyperlink" Target="https://towardsdatascience.com/attn-illustrated-attention-5ec4ad276ee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ChangeArrowheads="1"/>
          </p:cNvSpPr>
          <p:nvPr/>
        </p:nvSpPr>
        <p:spPr bwMode="gray">
          <a:xfrm>
            <a:off x="9188451" y="1989139"/>
            <a:ext cx="2690283" cy="3494087"/>
          </a:xfrm>
          <a:prstGeom prst="rect">
            <a:avLst/>
          </a:prstGeom>
          <a:noFill/>
          <a:ln w="9525">
            <a:noFill/>
            <a:miter lim="800000"/>
            <a:headEnd/>
            <a:tailEnd/>
          </a:ln>
          <a:effectLst/>
        </p:spPr>
        <p:txBody>
          <a:bodyPr/>
          <a:lstStyle/>
          <a:p>
            <a:pPr defTabSz="1219170" fontAlgn="base">
              <a:lnSpc>
                <a:spcPct val="85000"/>
              </a:lnSpc>
              <a:spcBef>
                <a:spcPct val="0"/>
              </a:spcBef>
              <a:spcAft>
                <a:spcPct val="0"/>
              </a:spcAft>
            </a:pPr>
            <a:endParaRPr lang="en-US" sz="5600">
              <a:solidFill>
                <a:srgbClr val="800080"/>
              </a:solidFill>
              <a:latin typeface="Arial" charset="0"/>
              <a:ea typeface="ＭＳ Ｐゴシック" charset="-128"/>
            </a:endParaRPr>
          </a:p>
        </p:txBody>
      </p:sp>
      <p:sp>
        <p:nvSpPr>
          <p:cNvPr id="7" name="Rectangle 6"/>
          <p:cNvSpPr/>
          <p:nvPr/>
        </p:nvSpPr>
        <p:spPr>
          <a:xfrm>
            <a:off x="8331200" y="5791200"/>
            <a:ext cx="3352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2400">
              <a:solidFill>
                <a:srgbClr val="FFFFFF"/>
              </a:solidFill>
              <a:latin typeface="Calibri Light"/>
              <a:ea typeface="Microsoft YaHei"/>
            </a:endParaRPr>
          </a:p>
        </p:txBody>
      </p:sp>
      <p:sp>
        <p:nvSpPr>
          <p:cNvPr id="2" name="Title 1"/>
          <p:cNvSpPr>
            <a:spLocks noGrp="1"/>
          </p:cNvSpPr>
          <p:nvPr>
            <p:ph type="ctrTitle"/>
          </p:nvPr>
        </p:nvSpPr>
        <p:spPr>
          <a:xfrm>
            <a:off x="731520" y="1374963"/>
            <a:ext cx="10728960" cy="1241237"/>
          </a:xfrm>
        </p:spPr>
        <p:txBody>
          <a:bodyPr/>
          <a:lstStyle/>
          <a:p>
            <a:r>
              <a:rPr lang="en-US" dirty="0"/>
              <a:t>Deep Learning and Attention Networks all the way to Production</a:t>
            </a:r>
          </a:p>
        </p:txBody>
      </p:sp>
      <p:sp>
        <p:nvSpPr>
          <p:cNvPr id="3" name="Subtitle 2"/>
          <p:cNvSpPr>
            <a:spLocks noGrp="1"/>
          </p:cNvSpPr>
          <p:nvPr>
            <p:ph type="subTitle" idx="1"/>
          </p:nvPr>
        </p:nvSpPr>
        <p:spPr>
          <a:xfrm>
            <a:off x="439838" y="3657602"/>
            <a:ext cx="11586258" cy="2002919"/>
          </a:xfrm>
        </p:spPr>
        <p:txBody>
          <a:bodyPr/>
          <a:lstStyle/>
          <a:p>
            <a:r>
              <a:rPr lang="en-US" dirty="0"/>
              <a:t>Pramod Singh, Senior ML Engineer, </a:t>
            </a:r>
          </a:p>
          <a:p>
            <a:r>
              <a:rPr lang="en-US" b="1" dirty="0"/>
              <a:t>Walmart Labs</a:t>
            </a:r>
          </a:p>
          <a:p>
            <a:endParaRPr lang="en-US" dirty="0"/>
          </a:p>
          <a:p>
            <a:r>
              <a:rPr lang="en-US" dirty="0"/>
              <a:t>Akshay Kulkarni, Sr. Data Scientist </a:t>
            </a:r>
          </a:p>
          <a:p>
            <a:r>
              <a:rPr lang="en-US" b="1" dirty="0"/>
              <a:t>Publicis Sapient</a:t>
            </a:r>
          </a:p>
          <a:p>
            <a:br>
              <a:rPr lang="en-US" dirty="0"/>
            </a:br>
            <a:endParaRPr lang="en-US" dirty="0"/>
          </a:p>
        </p:txBody>
      </p:sp>
      <p:sp>
        <p:nvSpPr>
          <p:cNvPr id="4" name="Text Placeholder 3"/>
          <p:cNvSpPr>
            <a:spLocks noGrp="1"/>
          </p:cNvSpPr>
          <p:nvPr>
            <p:ph type="body" sz="quarter" idx="12"/>
          </p:nvPr>
        </p:nvSpPr>
        <p:spPr>
          <a:xfrm>
            <a:off x="731520" y="5660522"/>
            <a:ext cx="10728960" cy="873760"/>
          </a:xfrm>
        </p:spPr>
        <p:txBody>
          <a:bodyPr/>
          <a:lstStyle/>
          <a:p>
            <a:r>
              <a:rPr lang="en-US" dirty="0"/>
              <a:t>Oct 2019</a:t>
            </a:r>
          </a:p>
        </p:txBody>
      </p:sp>
    </p:spTree>
    <p:extLst>
      <p:ext uri="{BB962C8B-B14F-4D97-AF65-F5344CB8AC3E}">
        <p14:creationId xmlns:p14="http://schemas.microsoft.com/office/powerpoint/2010/main" val="4189486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0DD6-6BBA-744E-B8FE-12A8C856C826}"/>
              </a:ext>
            </a:extLst>
          </p:cNvPr>
          <p:cNvSpPr>
            <a:spLocks noGrp="1"/>
          </p:cNvSpPr>
          <p:nvPr>
            <p:ph type="title"/>
          </p:nvPr>
        </p:nvSpPr>
        <p:spPr/>
        <p:txBody>
          <a:bodyPr/>
          <a:lstStyle/>
          <a:p>
            <a:r>
              <a:rPr lang="en-US" dirty="0"/>
              <a:t>Challenges</a:t>
            </a:r>
          </a:p>
        </p:txBody>
      </p:sp>
      <p:sp>
        <p:nvSpPr>
          <p:cNvPr id="3" name="Footer Placeholder 2">
            <a:extLst>
              <a:ext uri="{FF2B5EF4-FFF2-40B4-BE49-F238E27FC236}">
                <a16:creationId xmlns:a16="http://schemas.microsoft.com/office/drawing/2014/main" id="{BC58C941-FED9-2E4C-9215-F85CBF99066F}"/>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3121628F-7826-6042-B88E-3FF597A123E2}"/>
              </a:ext>
            </a:extLst>
          </p:cNvPr>
          <p:cNvSpPr>
            <a:spLocks noGrp="1"/>
          </p:cNvSpPr>
          <p:nvPr>
            <p:ph type="sldNum" sz="quarter" idx="11"/>
          </p:nvPr>
        </p:nvSpPr>
        <p:spPr/>
        <p:txBody>
          <a:bodyPr/>
          <a:lstStyle/>
          <a:p>
            <a:fld id="{65B3A5B5-D464-4D94-A6FF-B439700E06BB}" type="slidenum">
              <a:rPr lang="en-US" smtClean="0"/>
              <a:pPr/>
              <a:t>10</a:t>
            </a:fld>
            <a:endParaRPr lang="en-US" dirty="0"/>
          </a:p>
        </p:txBody>
      </p:sp>
      <p:sp>
        <p:nvSpPr>
          <p:cNvPr id="5" name="Rectangle 4">
            <a:extLst>
              <a:ext uri="{FF2B5EF4-FFF2-40B4-BE49-F238E27FC236}">
                <a16:creationId xmlns:a16="http://schemas.microsoft.com/office/drawing/2014/main" id="{E2422CB4-4529-7746-AB21-26898CC1B523}"/>
              </a:ext>
            </a:extLst>
          </p:cNvPr>
          <p:cNvSpPr/>
          <p:nvPr/>
        </p:nvSpPr>
        <p:spPr>
          <a:xfrm>
            <a:off x="1219200" y="1299419"/>
            <a:ext cx="9739085" cy="523220"/>
          </a:xfrm>
          <a:prstGeom prst="rect">
            <a:avLst/>
          </a:prstGeom>
        </p:spPr>
        <p:txBody>
          <a:bodyPr wrap="square">
            <a:spAutoFit/>
          </a:bodyPr>
          <a:lstStyle/>
          <a:p>
            <a:pPr algn="ctr"/>
            <a:r>
              <a:rPr lang="en-US" sz="2800" dirty="0">
                <a:solidFill>
                  <a:srgbClr val="879097"/>
                </a:solidFill>
                <a:latin typeface="Abel"/>
              </a:rPr>
              <a:t>“I saw a man on a hill with a telescope”</a:t>
            </a:r>
            <a:endParaRPr lang="en-US" sz="2800" dirty="0"/>
          </a:p>
        </p:txBody>
      </p:sp>
      <p:sp>
        <p:nvSpPr>
          <p:cNvPr id="6" name="Rectangle 5">
            <a:extLst>
              <a:ext uri="{FF2B5EF4-FFF2-40B4-BE49-F238E27FC236}">
                <a16:creationId xmlns:a16="http://schemas.microsoft.com/office/drawing/2014/main" id="{04584699-AA92-8142-B0A9-E1110F4F8C9B}"/>
              </a:ext>
            </a:extLst>
          </p:cNvPr>
          <p:cNvSpPr/>
          <p:nvPr/>
        </p:nvSpPr>
        <p:spPr>
          <a:xfrm>
            <a:off x="487405" y="2087658"/>
            <a:ext cx="7451461" cy="3442609"/>
          </a:xfrm>
          <a:prstGeom prst="rect">
            <a:avLst/>
          </a:prstGeom>
        </p:spPr>
        <p:txBody>
          <a:bodyPr wrap="square">
            <a:spAutoFit/>
          </a:bodyPr>
          <a:lstStyle/>
          <a:p>
            <a:pPr marL="285750" indent="-285750" fontAlgn="base">
              <a:lnSpc>
                <a:spcPct val="250000"/>
              </a:lnSpc>
              <a:buFont typeface="Arial" panose="020B0604020202020204" pitchFamily="34" charset="0"/>
              <a:buChar char="•"/>
            </a:pPr>
            <a:r>
              <a:rPr lang="en-US" dirty="0">
                <a:solidFill>
                  <a:srgbClr val="555555"/>
                </a:solidFill>
                <a:latin typeface="Open Sans"/>
              </a:rPr>
              <a:t>There’s a man on a hill, and I’m watching him with my telescope.</a:t>
            </a:r>
          </a:p>
          <a:p>
            <a:pPr marL="285750" indent="-285750" fontAlgn="base">
              <a:lnSpc>
                <a:spcPct val="250000"/>
              </a:lnSpc>
              <a:buFont typeface="Arial" panose="020B0604020202020204" pitchFamily="34" charset="0"/>
              <a:buChar char="•"/>
            </a:pPr>
            <a:r>
              <a:rPr lang="en-US" dirty="0">
                <a:solidFill>
                  <a:srgbClr val="555555"/>
                </a:solidFill>
                <a:latin typeface="Open Sans"/>
              </a:rPr>
              <a:t>There’s a man on a hill, who I’m seeing, and he has a telescope.</a:t>
            </a:r>
          </a:p>
          <a:p>
            <a:pPr marL="285750" indent="-285750" fontAlgn="base">
              <a:lnSpc>
                <a:spcPct val="250000"/>
              </a:lnSpc>
              <a:buFont typeface="Arial" panose="020B0604020202020204" pitchFamily="34" charset="0"/>
              <a:buChar char="•"/>
            </a:pPr>
            <a:r>
              <a:rPr lang="en-US" dirty="0">
                <a:solidFill>
                  <a:srgbClr val="555555"/>
                </a:solidFill>
                <a:latin typeface="Open Sans"/>
              </a:rPr>
              <a:t>There’s a man, and he’s on a hill that also has a telescope on it.</a:t>
            </a:r>
          </a:p>
          <a:p>
            <a:pPr marL="285750" indent="-285750" fontAlgn="base">
              <a:lnSpc>
                <a:spcPct val="250000"/>
              </a:lnSpc>
              <a:buFont typeface="Arial" panose="020B0604020202020204" pitchFamily="34" charset="0"/>
              <a:buChar char="•"/>
            </a:pPr>
            <a:r>
              <a:rPr lang="en-US" dirty="0">
                <a:solidFill>
                  <a:srgbClr val="555555"/>
                </a:solidFill>
                <a:latin typeface="Open Sans"/>
              </a:rPr>
              <a:t>I’m on a hill, and I saw a man using a telescope.</a:t>
            </a:r>
          </a:p>
          <a:p>
            <a:pPr marL="285750" indent="-285750" fontAlgn="base">
              <a:lnSpc>
                <a:spcPct val="250000"/>
              </a:lnSpc>
              <a:buFont typeface="Arial" panose="020B0604020202020204" pitchFamily="34" charset="0"/>
              <a:buChar char="•"/>
            </a:pPr>
            <a:r>
              <a:rPr lang="en-US" dirty="0">
                <a:solidFill>
                  <a:srgbClr val="555555"/>
                </a:solidFill>
                <a:latin typeface="Open Sans"/>
              </a:rPr>
              <a:t>There’s a man on a hill, and I’m seeing him with a telescope</a:t>
            </a:r>
            <a:endParaRPr lang="en-US" b="0" i="0" dirty="0">
              <a:solidFill>
                <a:srgbClr val="555555"/>
              </a:solidFill>
              <a:effectLst/>
              <a:latin typeface="Open Sans"/>
            </a:endParaRPr>
          </a:p>
        </p:txBody>
      </p:sp>
      <p:pic>
        <p:nvPicPr>
          <p:cNvPr id="7" name="Picture 2" descr="figurative language pun">
            <a:extLst>
              <a:ext uri="{FF2B5EF4-FFF2-40B4-BE49-F238E27FC236}">
                <a16:creationId xmlns:a16="http://schemas.microsoft.com/office/drawing/2014/main" id="{7F67B112-8BB3-914B-9872-53C3C8F2E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61"/>
          <a:stretch/>
        </p:blipFill>
        <p:spPr bwMode="auto">
          <a:xfrm>
            <a:off x="7721601" y="2438601"/>
            <a:ext cx="3860799" cy="355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5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451823"/>
            <a:ext cx="10972800" cy="523220"/>
          </a:xfrm>
        </p:spPr>
        <p:txBody>
          <a:bodyPr/>
          <a:lstStyle/>
          <a:p>
            <a:pPr algn="l"/>
            <a:r>
              <a:rPr lang="en-US" sz="2300" dirty="0">
                <a:latin typeface="Futura Next Medium" panose="020B0602020204020303" pitchFamily="34" charset="77"/>
              </a:rPr>
              <a:t>Levels in NLP</a:t>
            </a:r>
            <a:r>
              <a:rPr lang="en-US" sz="2800" dirty="0"/>
              <a:t>*</a:t>
            </a:r>
            <a:endParaRPr lang="en-US" dirty="0"/>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11</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4136458098"/>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6AF2C470-8E81-074B-AC7B-8120BB08ABA7}"/>
              </a:ext>
            </a:extLst>
          </p:cNvPr>
          <p:cNvSpPr/>
          <p:nvPr/>
        </p:nvSpPr>
        <p:spPr>
          <a:xfrm>
            <a:off x="7884160" y="5597398"/>
            <a:ext cx="4185920" cy="507831"/>
          </a:xfrm>
          <a:prstGeom prst="rect">
            <a:avLst/>
          </a:prstGeom>
        </p:spPr>
        <p:txBody>
          <a:bodyPr wrap="square">
            <a:spAutoFit/>
          </a:bodyPr>
          <a:lstStyle/>
          <a:p>
            <a:pPr algn="just"/>
            <a:r>
              <a:rPr lang="en-IN" sz="900" b="1" dirty="0">
                <a:solidFill>
                  <a:srgbClr val="000000"/>
                </a:solidFill>
                <a:latin typeface="Arial" panose="020B0604020202020204" pitchFamily="34" charset="0"/>
              </a:rPr>
              <a:t>*Lexical</a:t>
            </a:r>
            <a:r>
              <a:rPr lang="en-IN" sz="900" dirty="0">
                <a:solidFill>
                  <a:srgbClr val="000000"/>
                </a:solidFill>
                <a:latin typeface="Arial" panose="020B0604020202020204" pitchFamily="34" charset="0"/>
              </a:rPr>
              <a:t> − It involves identifying and analysing the structure of words. Lexical analysis is dividing the whole chunk of text into paragraphs, sentences, and words</a:t>
            </a:r>
            <a:endParaRPr lang="en-US" sz="900" dirty="0"/>
          </a:p>
        </p:txBody>
      </p:sp>
    </p:spTree>
    <p:extLst>
      <p:ext uri="{BB962C8B-B14F-4D97-AF65-F5344CB8AC3E}">
        <p14:creationId xmlns:p14="http://schemas.microsoft.com/office/powerpoint/2010/main" val="4180028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528767"/>
            <a:ext cx="10972800" cy="446276"/>
          </a:xfrm>
        </p:spPr>
        <p:txBody>
          <a:bodyPr/>
          <a:lstStyle/>
          <a:p>
            <a:pPr algn="l"/>
            <a:r>
              <a:rPr lang="en-US" sz="2300" dirty="0">
                <a:latin typeface="Futura Next Medium" panose="020B0602020204020303" pitchFamily="34" charset="77"/>
              </a:rPr>
              <a:t>Levels in NLP</a:t>
            </a:r>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12</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786198754"/>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0618FB8-632A-D449-94A1-7EED05FAB6F4}"/>
              </a:ext>
            </a:extLst>
          </p:cNvPr>
          <p:cNvSpPr txBox="1"/>
          <p:nvPr/>
        </p:nvSpPr>
        <p:spPr>
          <a:xfrm>
            <a:off x="7567748" y="1492686"/>
            <a:ext cx="4522652" cy="310854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1400" dirty="0"/>
              <a:t>Deals with word structures and word formations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Focusing on the analysis of the individual components of words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“minimal unit of meaning”, is referred to as the morpheme</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Example -“unhappiness”</a:t>
            </a:r>
          </a:p>
          <a:p>
            <a:pPr marL="285750" indent="-285750">
              <a:buFont typeface="Arial" panose="020B0604020202020204" pitchFamily="34" charset="0"/>
              <a:buChar char="•"/>
            </a:pPr>
            <a:endParaRPr lang="en-IN" sz="1400" i="1" dirty="0"/>
          </a:p>
          <a:p>
            <a:pPr marL="285750" indent="-285750">
              <a:buFont typeface="Arial" panose="020B0604020202020204" pitchFamily="34" charset="0"/>
              <a:buChar char="•"/>
            </a:pPr>
            <a:r>
              <a:rPr lang="en-IN" sz="1400" dirty="0"/>
              <a:t>prefix, stem, and suffix</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p:txBody>
      </p:sp>
      <p:cxnSp>
        <p:nvCxnSpPr>
          <p:cNvPr id="7" name="Elbow Connector 6">
            <a:extLst>
              <a:ext uri="{FF2B5EF4-FFF2-40B4-BE49-F238E27FC236}">
                <a16:creationId xmlns:a16="http://schemas.microsoft.com/office/drawing/2014/main" id="{16D0E2AC-72BD-5941-8DBF-2023DB71931A}"/>
              </a:ext>
            </a:extLst>
          </p:cNvPr>
          <p:cNvCxnSpPr>
            <a:endCxn id="5" idx="2"/>
          </p:cNvCxnSpPr>
          <p:nvPr/>
        </p:nvCxnSpPr>
        <p:spPr>
          <a:xfrm flipV="1">
            <a:off x="7112000" y="4601229"/>
            <a:ext cx="2717074" cy="1027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963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528767"/>
            <a:ext cx="10972800" cy="446276"/>
          </a:xfrm>
        </p:spPr>
        <p:txBody>
          <a:bodyPr/>
          <a:lstStyle/>
          <a:p>
            <a:pPr algn="l"/>
            <a:r>
              <a:rPr lang="en-US" sz="2300" dirty="0">
                <a:latin typeface="Futura Next Medium" panose="020B0602020204020303" pitchFamily="34" charset="77"/>
              </a:rPr>
              <a:t>Levels in NLP</a:t>
            </a:r>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13</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961236431"/>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0618FB8-632A-D449-94A1-7EED05FAB6F4}"/>
              </a:ext>
            </a:extLst>
          </p:cNvPr>
          <p:cNvSpPr txBox="1"/>
          <p:nvPr/>
        </p:nvSpPr>
        <p:spPr>
          <a:xfrm>
            <a:off x="7567748" y="1492686"/>
            <a:ext cx="4522652" cy="3108543"/>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1400" dirty="0"/>
              <a:t>“parsing”</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extraction of phrases which convey more meaning than just the individual words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arranging words in a manner that shows the relationship among the words</a:t>
            </a:r>
          </a:p>
          <a:p>
            <a:pPr marL="285750" indent="-285750">
              <a:buFont typeface="Arial" panose="020B0604020202020204" pitchFamily="34" charset="0"/>
              <a:buChar char="•"/>
            </a:pPr>
            <a:endParaRPr lang="en-IN" sz="1400" dirty="0"/>
          </a:p>
          <a:p>
            <a:pPr marL="285750" lvl="0" indent="-285750">
              <a:buFont typeface="Arial" panose="020B0604020202020204" pitchFamily="34" charset="0"/>
              <a:buChar char="•"/>
            </a:pPr>
            <a:r>
              <a:rPr lang="en-US" sz="1400" dirty="0"/>
              <a:t>Micro-text normalization, sentence boundary disambiguation, POS Tagging, Text chunking, lemmatization</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p:txBody>
      </p:sp>
      <p:cxnSp>
        <p:nvCxnSpPr>
          <p:cNvPr id="7" name="Elbow Connector 6">
            <a:extLst>
              <a:ext uri="{FF2B5EF4-FFF2-40B4-BE49-F238E27FC236}">
                <a16:creationId xmlns:a16="http://schemas.microsoft.com/office/drawing/2014/main" id="{16D0E2AC-72BD-5941-8DBF-2023DB71931A}"/>
              </a:ext>
            </a:extLst>
          </p:cNvPr>
          <p:cNvCxnSpPr>
            <a:cxnSpLocks/>
            <a:endCxn id="5" idx="1"/>
          </p:cNvCxnSpPr>
          <p:nvPr/>
        </p:nvCxnSpPr>
        <p:spPr>
          <a:xfrm rot="5400000" flipH="1" flipV="1">
            <a:off x="6201424" y="3286976"/>
            <a:ext cx="1606341" cy="11263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17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528767"/>
            <a:ext cx="10972800" cy="446276"/>
          </a:xfrm>
        </p:spPr>
        <p:txBody>
          <a:bodyPr/>
          <a:lstStyle/>
          <a:p>
            <a:pPr algn="l"/>
            <a:r>
              <a:rPr lang="en-US" sz="2300" dirty="0">
                <a:latin typeface="Futura Next Medium" panose="020B0602020204020303" pitchFamily="34" charset="77"/>
              </a:rPr>
              <a:t>Levels in NLP</a:t>
            </a:r>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14</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693821324"/>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0618FB8-632A-D449-94A1-7EED05FAB6F4}"/>
              </a:ext>
            </a:extLst>
          </p:cNvPr>
          <p:cNvSpPr txBox="1"/>
          <p:nvPr/>
        </p:nvSpPr>
        <p:spPr>
          <a:xfrm>
            <a:off x="7567748" y="1668403"/>
            <a:ext cx="4522652" cy="2677656"/>
          </a:xfrm>
          <a:prstGeom prst="rect">
            <a:avLst/>
          </a:prstGeom>
          <a:noFill/>
          <a:ln>
            <a:solidFill>
              <a:schemeClr val="tx1"/>
            </a:solidFill>
          </a:ln>
        </p:spPr>
        <p:txBody>
          <a:bodyPr wrap="square" rtlCol="0">
            <a:spAutoFit/>
          </a:bodyPr>
          <a:lstStyle/>
          <a:p>
            <a:pPr marL="285750" lvl="0" indent="-285750">
              <a:buFont typeface="Arial" panose="020B0604020202020204" pitchFamily="34" charset="0"/>
              <a:buChar char="•"/>
            </a:pPr>
            <a:r>
              <a:rPr lang="en-US" sz="1400" dirty="0"/>
              <a:t>Semantics is what the well-formed symbols mean</a:t>
            </a:r>
          </a:p>
          <a:p>
            <a:endParaRPr lang="en-IN" sz="1400" dirty="0"/>
          </a:p>
          <a:p>
            <a:pPr marL="285750" indent="-285750">
              <a:buFont typeface="Arial" panose="020B0604020202020204" pitchFamily="34" charset="0"/>
              <a:buChar char="•"/>
            </a:pPr>
            <a:r>
              <a:rPr lang="en-IN" sz="1400" dirty="0"/>
              <a:t>Checked for its meaningfulness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Interpretation of the meaning of sentences, rather than the analysis at the level or individual words or phrases</a:t>
            </a:r>
          </a:p>
          <a:p>
            <a:pPr algn="just"/>
            <a:endParaRPr lang="en-IN" sz="1400" dirty="0"/>
          </a:p>
          <a:p>
            <a:pPr marL="285750" lvl="0" indent="-285750">
              <a:buFont typeface="Arial" panose="020B0604020202020204" pitchFamily="34" charset="0"/>
              <a:buChar char="•"/>
            </a:pPr>
            <a:r>
              <a:rPr lang="en-US" sz="1400" dirty="0"/>
              <a:t>Word sense disambiguation, concept extraction,  subjectivity detection (sentiment analysis),NER</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p:txBody>
      </p:sp>
      <p:cxnSp>
        <p:nvCxnSpPr>
          <p:cNvPr id="7" name="Elbow Connector 6">
            <a:extLst>
              <a:ext uri="{FF2B5EF4-FFF2-40B4-BE49-F238E27FC236}">
                <a16:creationId xmlns:a16="http://schemas.microsoft.com/office/drawing/2014/main" id="{16D0E2AC-72BD-5941-8DBF-2023DB71931A}"/>
              </a:ext>
            </a:extLst>
          </p:cNvPr>
          <p:cNvCxnSpPr>
            <a:cxnSpLocks/>
          </p:cNvCxnSpPr>
          <p:nvPr/>
        </p:nvCxnSpPr>
        <p:spPr>
          <a:xfrm flipV="1">
            <a:off x="5669283" y="3545840"/>
            <a:ext cx="189846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70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528767"/>
            <a:ext cx="10972800" cy="446276"/>
          </a:xfrm>
        </p:spPr>
        <p:txBody>
          <a:bodyPr/>
          <a:lstStyle/>
          <a:p>
            <a:pPr algn="l"/>
            <a:r>
              <a:rPr lang="en-US" sz="2300" dirty="0">
                <a:latin typeface="Futura Next Medium" panose="020B0602020204020303" pitchFamily="34" charset="77"/>
              </a:rPr>
              <a:t>Levels in NLP</a:t>
            </a:r>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15</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2103523596"/>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0618FB8-632A-D449-94A1-7EED05FAB6F4}"/>
              </a:ext>
            </a:extLst>
          </p:cNvPr>
          <p:cNvSpPr txBox="1"/>
          <p:nvPr/>
        </p:nvSpPr>
        <p:spPr>
          <a:xfrm>
            <a:off x="7567748" y="1668403"/>
            <a:ext cx="4522652" cy="3108543"/>
          </a:xfrm>
          <a:prstGeom prst="rect">
            <a:avLst/>
          </a:prstGeom>
          <a:noFill/>
          <a:ln>
            <a:solidFill>
              <a:schemeClr val="tx1"/>
            </a:solidFill>
          </a:ln>
        </p:spPr>
        <p:txBody>
          <a:bodyPr wrap="square" rtlCol="0">
            <a:spAutoFit/>
          </a:bodyPr>
          <a:lstStyle/>
          <a:p>
            <a:pPr marL="285750" lvl="0" indent="-285750">
              <a:buFont typeface="Arial" panose="020B0604020202020204" pitchFamily="34" charset="0"/>
              <a:buChar char="•"/>
            </a:pPr>
            <a:r>
              <a:rPr lang="en-IN" sz="1400" dirty="0"/>
              <a:t>Analysis of structure and meaning of text beyond a single sentence, making connections between words and sentences</a:t>
            </a:r>
          </a:p>
          <a:p>
            <a:endParaRPr lang="en-IN" sz="1400" dirty="0"/>
          </a:p>
          <a:p>
            <a:pPr marL="285750" indent="-285750" algn="just">
              <a:buFont typeface="Arial" panose="020B0604020202020204" pitchFamily="34" charset="0"/>
              <a:buChar char="•"/>
            </a:pPr>
            <a:r>
              <a:rPr lang="en-IN" sz="1400" dirty="0"/>
              <a:t>Capability to recognize and resolve anaphora* relationships </a:t>
            </a:r>
          </a:p>
          <a:p>
            <a:pPr marL="285750" indent="-285750" algn="just">
              <a:buFont typeface="Arial" panose="020B0604020202020204" pitchFamily="34" charset="0"/>
              <a:buChar char="•"/>
            </a:pPr>
            <a:endParaRPr lang="en-IN" sz="1400" dirty="0"/>
          </a:p>
          <a:p>
            <a:pPr marL="285750" indent="-285750" algn="just">
              <a:buFont typeface="Arial" panose="020B0604020202020204" pitchFamily="34" charset="0"/>
              <a:buChar char="•"/>
            </a:pPr>
            <a:r>
              <a:rPr lang="en-IN" sz="1400" dirty="0"/>
              <a:t>Structured documents also benefit from the analysis at the discourse level since sections can be broken down into title, abstract, introduction, body, results, analysis, conclusion, and references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p:txBody>
      </p:sp>
      <p:cxnSp>
        <p:nvCxnSpPr>
          <p:cNvPr id="7" name="Elbow Connector 6">
            <a:extLst>
              <a:ext uri="{FF2B5EF4-FFF2-40B4-BE49-F238E27FC236}">
                <a16:creationId xmlns:a16="http://schemas.microsoft.com/office/drawing/2014/main" id="{16D0E2AC-72BD-5941-8DBF-2023DB71931A}"/>
              </a:ext>
            </a:extLst>
          </p:cNvPr>
          <p:cNvCxnSpPr>
            <a:cxnSpLocks/>
          </p:cNvCxnSpPr>
          <p:nvPr/>
        </p:nvCxnSpPr>
        <p:spPr>
          <a:xfrm>
            <a:off x="4978400" y="2519680"/>
            <a:ext cx="2589348" cy="102616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1F35C5-E4BD-FC44-9FF0-A528EAFEFB7F}"/>
              </a:ext>
            </a:extLst>
          </p:cNvPr>
          <p:cNvSpPr txBox="1"/>
          <p:nvPr/>
        </p:nvSpPr>
        <p:spPr>
          <a:xfrm>
            <a:off x="8219440" y="6059063"/>
            <a:ext cx="3972560" cy="369332"/>
          </a:xfrm>
          <a:prstGeom prst="rect">
            <a:avLst/>
          </a:prstGeom>
          <a:noFill/>
        </p:spPr>
        <p:txBody>
          <a:bodyPr wrap="square" rtlCol="0">
            <a:spAutoFit/>
          </a:bodyPr>
          <a:lstStyle/>
          <a:p>
            <a:pPr algn="r"/>
            <a:r>
              <a:rPr lang="en-US" dirty="0"/>
              <a:t>*</a:t>
            </a:r>
            <a:r>
              <a:rPr lang="en-IN" dirty="0"/>
              <a:t> </a:t>
            </a:r>
            <a:r>
              <a:rPr lang="en-IN" sz="900" dirty="0"/>
              <a:t>most commonly in the form of, but not limited to, a pronoun</a:t>
            </a:r>
            <a:endParaRPr lang="en-US" dirty="0"/>
          </a:p>
        </p:txBody>
      </p:sp>
    </p:spTree>
    <p:extLst>
      <p:ext uri="{BB962C8B-B14F-4D97-AF65-F5344CB8AC3E}">
        <p14:creationId xmlns:p14="http://schemas.microsoft.com/office/powerpoint/2010/main" val="2148418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2045-4F58-FA48-A389-1D9F2E0B7A2D}"/>
              </a:ext>
            </a:extLst>
          </p:cNvPr>
          <p:cNvSpPr>
            <a:spLocks noGrp="1"/>
          </p:cNvSpPr>
          <p:nvPr>
            <p:ph type="title"/>
          </p:nvPr>
        </p:nvSpPr>
        <p:spPr>
          <a:xfrm>
            <a:off x="609600" y="528767"/>
            <a:ext cx="10972800" cy="446276"/>
          </a:xfrm>
        </p:spPr>
        <p:txBody>
          <a:bodyPr/>
          <a:lstStyle/>
          <a:p>
            <a:pPr algn="l"/>
            <a:r>
              <a:rPr lang="en-US" sz="2300" dirty="0">
                <a:latin typeface="Futura Next Medium" panose="020B0602020204020303" pitchFamily="34" charset="77"/>
              </a:rPr>
              <a:t>Levels in NLP</a:t>
            </a:r>
          </a:p>
        </p:txBody>
      </p:sp>
      <p:sp>
        <p:nvSpPr>
          <p:cNvPr id="3" name="Footer Placeholder 2">
            <a:extLst>
              <a:ext uri="{FF2B5EF4-FFF2-40B4-BE49-F238E27FC236}">
                <a16:creationId xmlns:a16="http://schemas.microsoft.com/office/drawing/2014/main" id="{FED99661-AA4F-EB40-8A56-C30D74EEAA2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B5A88518-9019-224C-B27F-2F30D1841B0E}"/>
              </a:ext>
            </a:extLst>
          </p:cNvPr>
          <p:cNvSpPr>
            <a:spLocks noGrp="1"/>
          </p:cNvSpPr>
          <p:nvPr>
            <p:ph type="sldNum" sz="quarter" idx="11"/>
          </p:nvPr>
        </p:nvSpPr>
        <p:spPr/>
        <p:txBody>
          <a:bodyPr/>
          <a:lstStyle/>
          <a:p>
            <a:fld id="{65B3A5B5-D464-4D94-A6FF-B439700E06BB}" type="slidenum">
              <a:rPr lang="en-US" smtClean="0"/>
              <a:pPr/>
              <a:t>16</a:t>
            </a:fld>
            <a:endParaRPr lang="en-US" dirty="0"/>
          </a:p>
        </p:txBody>
      </p:sp>
      <p:graphicFrame>
        <p:nvGraphicFramePr>
          <p:cNvPr id="29" name="Diagram 28">
            <a:extLst>
              <a:ext uri="{FF2B5EF4-FFF2-40B4-BE49-F238E27FC236}">
                <a16:creationId xmlns:a16="http://schemas.microsoft.com/office/drawing/2014/main" id="{167E15F9-A276-AA43-9B9A-7A09304894D0}"/>
              </a:ext>
            </a:extLst>
          </p:cNvPr>
          <p:cNvGraphicFramePr/>
          <p:nvPr>
            <p:extLst>
              <p:ext uri="{D42A27DB-BD31-4B8C-83A1-F6EECF244321}">
                <p14:modId xmlns:p14="http://schemas.microsoft.com/office/powerpoint/2010/main" val="1435867084"/>
              </p:ext>
            </p:extLst>
          </p:nvPr>
        </p:nvGraphicFramePr>
        <p:xfrm>
          <a:off x="194491" y="975043"/>
          <a:ext cx="7373257" cy="5268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0618FB8-632A-D449-94A1-7EED05FAB6F4}"/>
              </a:ext>
            </a:extLst>
          </p:cNvPr>
          <p:cNvSpPr txBox="1"/>
          <p:nvPr/>
        </p:nvSpPr>
        <p:spPr>
          <a:xfrm>
            <a:off x="7567748" y="1668403"/>
            <a:ext cx="4522652" cy="375487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1400" dirty="0"/>
              <a:t>Use of real-world knowledge and understanding how this impacts the meaning of what is being communicated</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IN" sz="1400" dirty="0"/>
              <a:t>Analyse the contextual dimension of the documents and queries</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r>
              <a:rPr lang="en-US" sz="1400" dirty="0"/>
              <a:t>Personality recognition, sarcasm detection, metaphor understanding, aspect extraction, polarity detection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IN" sz="1400" dirty="0"/>
              <a:t>Re-interpretation of  what was said and what it actually meant</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 “Fire”</a:t>
            </a:r>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a:p>
            <a:pPr marL="285750" indent="-285750">
              <a:buFont typeface="Arial" panose="020B0604020202020204" pitchFamily="34" charset="0"/>
              <a:buChar char="•"/>
            </a:pPr>
            <a:endParaRPr lang="en-IN" sz="1400" dirty="0"/>
          </a:p>
        </p:txBody>
      </p:sp>
      <p:cxnSp>
        <p:nvCxnSpPr>
          <p:cNvPr id="7" name="Elbow Connector 6">
            <a:extLst>
              <a:ext uri="{FF2B5EF4-FFF2-40B4-BE49-F238E27FC236}">
                <a16:creationId xmlns:a16="http://schemas.microsoft.com/office/drawing/2014/main" id="{16D0E2AC-72BD-5941-8DBF-2023DB71931A}"/>
              </a:ext>
            </a:extLst>
          </p:cNvPr>
          <p:cNvCxnSpPr>
            <a:cxnSpLocks/>
          </p:cNvCxnSpPr>
          <p:nvPr/>
        </p:nvCxnSpPr>
        <p:spPr>
          <a:xfrm>
            <a:off x="4297680" y="1574800"/>
            <a:ext cx="3270068" cy="1320800"/>
          </a:xfrm>
          <a:prstGeom prst="bentConnector3">
            <a:avLst>
              <a:gd name="adj1" fmla="val 56214"/>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91F35C5-E4BD-FC44-9FF0-A528EAFEFB7F}"/>
              </a:ext>
            </a:extLst>
          </p:cNvPr>
          <p:cNvSpPr txBox="1"/>
          <p:nvPr/>
        </p:nvSpPr>
        <p:spPr>
          <a:xfrm>
            <a:off x="8219440" y="6059063"/>
            <a:ext cx="3972560" cy="369332"/>
          </a:xfrm>
          <a:prstGeom prst="rect">
            <a:avLst/>
          </a:prstGeom>
          <a:noFill/>
        </p:spPr>
        <p:txBody>
          <a:bodyPr wrap="square" rtlCol="0">
            <a:spAutoFit/>
          </a:bodyPr>
          <a:lstStyle/>
          <a:p>
            <a:pPr algn="r"/>
            <a:r>
              <a:rPr lang="en-US" dirty="0"/>
              <a:t>*</a:t>
            </a:r>
            <a:r>
              <a:rPr lang="en-IN" dirty="0"/>
              <a:t> </a:t>
            </a:r>
            <a:r>
              <a:rPr lang="en-IN" sz="900" dirty="0"/>
              <a:t>most commonly in the form of, but not limited to, a pronoun</a:t>
            </a:r>
            <a:endParaRPr lang="en-US" dirty="0"/>
          </a:p>
        </p:txBody>
      </p:sp>
    </p:spTree>
    <p:extLst>
      <p:ext uri="{BB962C8B-B14F-4D97-AF65-F5344CB8AC3E}">
        <p14:creationId xmlns:p14="http://schemas.microsoft.com/office/powerpoint/2010/main" val="43092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5E1BD-3B12-7E41-91FD-4687AEE69907}"/>
              </a:ext>
            </a:extLst>
          </p:cNvPr>
          <p:cNvSpPr>
            <a:spLocks noGrp="1"/>
          </p:cNvSpPr>
          <p:nvPr>
            <p:ph type="ctrTitle"/>
          </p:nvPr>
        </p:nvSpPr>
        <p:spPr>
          <a:xfrm>
            <a:off x="548640" y="140885"/>
            <a:ext cx="10817352" cy="219456"/>
          </a:xfrm>
        </p:spPr>
        <p:txBody>
          <a:bodyPr/>
          <a:lstStyle/>
          <a:p>
            <a:pPr algn="ctr"/>
            <a:r>
              <a:rPr lang="en-US" sz="2300" dirty="0">
                <a:solidFill>
                  <a:schemeClr val="accent6"/>
                </a:solidFill>
                <a:latin typeface="Futura Next Medium" panose="020B0602020204020303" pitchFamily="34" charset="77"/>
              </a:rPr>
              <a:t>Overlapping NLP Curves</a:t>
            </a:r>
          </a:p>
        </p:txBody>
      </p:sp>
      <p:sp>
        <p:nvSpPr>
          <p:cNvPr id="2" name="Slide Number Placeholder 1">
            <a:extLst>
              <a:ext uri="{FF2B5EF4-FFF2-40B4-BE49-F238E27FC236}">
                <a16:creationId xmlns:a16="http://schemas.microsoft.com/office/drawing/2014/main" id="{3EB1DE0C-5E6D-5F40-BB9F-0FCF26E099EB}"/>
              </a:ext>
            </a:extLst>
          </p:cNvPr>
          <p:cNvSpPr>
            <a:spLocks noGrp="1"/>
          </p:cNvSpPr>
          <p:nvPr>
            <p:ph type="sldNum" sz="quarter" idx="14"/>
          </p:nvPr>
        </p:nvSpPr>
        <p:spPr/>
        <p:txBody>
          <a:bodyPr/>
          <a:lstStyle/>
          <a:p>
            <a:fld id="{58B792A5-9BAE-6942-BFE1-9FCDB51EA51E}" type="slidenum">
              <a:rPr lang="en-US" smtClean="0"/>
              <a:pPr/>
              <a:t>17</a:t>
            </a:fld>
            <a:endParaRPr lang="en-US" dirty="0"/>
          </a:p>
        </p:txBody>
      </p:sp>
      <p:sp>
        <p:nvSpPr>
          <p:cNvPr id="4" name="TextBox 3">
            <a:extLst>
              <a:ext uri="{FF2B5EF4-FFF2-40B4-BE49-F238E27FC236}">
                <a16:creationId xmlns:a16="http://schemas.microsoft.com/office/drawing/2014/main" id="{376405CE-62F9-0744-896C-4BA66B460E98}"/>
              </a:ext>
            </a:extLst>
          </p:cNvPr>
          <p:cNvSpPr txBox="1"/>
          <p:nvPr/>
        </p:nvSpPr>
        <p:spPr>
          <a:xfrm>
            <a:off x="326969" y="5831427"/>
            <a:ext cx="11532524" cy="523220"/>
          </a:xfrm>
          <a:prstGeom prst="rect">
            <a:avLst/>
          </a:prstGeom>
          <a:noFill/>
        </p:spPr>
        <p:txBody>
          <a:bodyPr wrap="square" rtlCol="0">
            <a:spAutoFit/>
          </a:bodyPr>
          <a:lstStyle/>
          <a:p>
            <a:r>
              <a:rPr lang="en-IN" sz="1400" dirty="0"/>
              <a:t>Erik Cambria and </a:t>
            </a:r>
            <a:r>
              <a:rPr lang="en-IN" sz="1400" dirty="0" err="1"/>
              <a:t>Bebo</a:t>
            </a:r>
            <a:r>
              <a:rPr lang="en-IN" sz="1400" dirty="0"/>
              <a:t> White. 2014. Jumping NLP Curves: A Review of Natural Language Processing Research [Review Article]. Comp. </a:t>
            </a:r>
            <a:r>
              <a:rPr lang="en-IN" sz="1400" dirty="0" err="1"/>
              <a:t>Intell</a:t>
            </a:r>
            <a:r>
              <a:rPr lang="en-IN" sz="1400" dirty="0"/>
              <a:t>. Mag.9, 2 (May 2014), 48-57. DOI: https://</a:t>
            </a:r>
            <a:r>
              <a:rPr lang="en-IN" sz="1400" dirty="0" err="1"/>
              <a:t>doi.org</a:t>
            </a:r>
            <a:r>
              <a:rPr lang="en-IN" sz="1400" dirty="0"/>
              <a:t>/10.1109/MCI.2014.2307227</a:t>
            </a:r>
            <a:endParaRPr lang="en-US" sz="1400" dirty="0"/>
          </a:p>
        </p:txBody>
      </p:sp>
      <p:pic>
        <p:nvPicPr>
          <p:cNvPr id="6" name="Picture 5">
            <a:extLst>
              <a:ext uri="{FF2B5EF4-FFF2-40B4-BE49-F238E27FC236}">
                <a16:creationId xmlns:a16="http://schemas.microsoft.com/office/drawing/2014/main" id="{6EDB44A5-41AA-954E-BEDC-668B28D0F452}"/>
              </a:ext>
            </a:extLst>
          </p:cNvPr>
          <p:cNvPicPr>
            <a:picLocks noChangeAspect="1"/>
          </p:cNvPicPr>
          <p:nvPr/>
        </p:nvPicPr>
        <p:blipFill rotWithShape="1">
          <a:blip r:embed="rId3"/>
          <a:srcRect b="10167"/>
          <a:stretch/>
        </p:blipFill>
        <p:spPr>
          <a:xfrm>
            <a:off x="2558824" y="841533"/>
            <a:ext cx="7068814" cy="4413755"/>
          </a:xfrm>
          <a:prstGeom prst="rect">
            <a:avLst/>
          </a:prstGeom>
        </p:spPr>
      </p:pic>
    </p:spTree>
    <p:extLst>
      <p:ext uri="{BB962C8B-B14F-4D97-AF65-F5344CB8AC3E}">
        <p14:creationId xmlns:p14="http://schemas.microsoft.com/office/powerpoint/2010/main" val="2934334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6A09ED-D632-4342-B56E-AAA7A25B738C}"/>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6BFBF6C6-291B-C940-B25A-AFBF7F0BDD90}"/>
              </a:ext>
            </a:extLst>
          </p:cNvPr>
          <p:cNvSpPr>
            <a:spLocks noGrp="1"/>
          </p:cNvSpPr>
          <p:nvPr>
            <p:ph type="sldNum" sz="quarter" idx="11"/>
          </p:nvPr>
        </p:nvSpPr>
        <p:spPr/>
        <p:txBody>
          <a:bodyPr/>
          <a:lstStyle/>
          <a:p>
            <a:fld id="{65B3A5B5-D464-4D94-A6FF-B439700E06BB}" type="slidenum">
              <a:rPr lang="en-US" smtClean="0"/>
              <a:pPr/>
              <a:t>18</a:t>
            </a:fld>
            <a:endParaRPr lang="en-US" dirty="0"/>
          </a:p>
        </p:txBody>
      </p:sp>
      <p:sp>
        <p:nvSpPr>
          <p:cNvPr id="10" name="TextBox 9">
            <a:extLst>
              <a:ext uri="{FF2B5EF4-FFF2-40B4-BE49-F238E27FC236}">
                <a16:creationId xmlns:a16="http://schemas.microsoft.com/office/drawing/2014/main" id="{CD6E555D-A29B-B549-89AE-AA5291269378}"/>
              </a:ext>
            </a:extLst>
          </p:cNvPr>
          <p:cNvSpPr txBox="1"/>
          <p:nvPr/>
        </p:nvSpPr>
        <p:spPr>
          <a:xfrm>
            <a:off x="9149199" y="1155959"/>
            <a:ext cx="1717843" cy="400110"/>
          </a:xfrm>
          <a:prstGeom prst="rect">
            <a:avLst/>
          </a:prstGeom>
          <a:noFill/>
        </p:spPr>
        <p:txBody>
          <a:bodyPr wrap="none" rtlCol="0">
            <a:spAutoFit/>
          </a:bodyPr>
          <a:lstStyle/>
          <a:p>
            <a:r>
              <a:rPr lang="en-US" sz="2000" b="1" i="1" dirty="0">
                <a:solidFill>
                  <a:srgbClr val="0070C0"/>
                </a:solidFill>
              </a:rPr>
              <a:t>Search Engines</a:t>
            </a:r>
          </a:p>
        </p:txBody>
      </p:sp>
      <p:sp>
        <p:nvSpPr>
          <p:cNvPr id="11" name="TextBox 10">
            <a:extLst>
              <a:ext uri="{FF2B5EF4-FFF2-40B4-BE49-F238E27FC236}">
                <a16:creationId xmlns:a16="http://schemas.microsoft.com/office/drawing/2014/main" id="{0CB1538E-048C-AF4E-897B-40B156A467C7}"/>
              </a:ext>
            </a:extLst>
          </p:cNvPr>
          <p:cNvSpPr txBox="1"/>
          <p:nvPr/>
        </p:nvSpPr>
        <p:spPr>
          <a:xfrm>
            <a:off x="10313044" y="2546430"/>
            <a:ext cx="1107996" cy="400110"/>
          </a:xfrm>
          <a:prstGeom prst="rect">
            <a:avLst/>
          </a:prstGeom>
          <a:noFill/>
        </p:spPr>
        <p:txBody>
          <a:bodyPr wrap="none" rtlCol="0">
            <a:spAutoFit/>
          </a:bodyPr>
          <a:lstStyle/>
          <a:p>
            <a:r>
              <a:rPr lang="en-US" sz="2000" b="1" i="1" dirty="0">
                <a:solidFill>
                  <a:srgbClr val="0070C0"/>
                </a:solidFill>
              </a:rPr>
              <a:t>Chatbots</a:t>
            </a:r>
          </a:p>
        </p:txBody>
      </p:sp>
      <p:sp>
        <p:nvSpPr>
          <p:cNvPr id="12" name="TextBox 11">
            <a:extLst>
              <a:ext uri="{FF2B5EF4-FFF2-40B4-BE49-F238E27FC236}">
                <a16:creationId xmlns:a16="http://schemas.microsoft.com/office/drawing/2014/main" id="{6C769CAF-CC5F-8E4C-9CF1-AE4DC0895397}"/>
              </a:ext>
            </a:extLst>
          </p:cNvPr>
          <p:cNvSpPr txBox="1"/>
          <p:nvPr/>
        </p:nvSpPr>
        <p:spPr>
          <a:xfrm>
            <a:off x="7129622" y="3372831"/>
            <a:ext cx="2126929" cy="707886"/>
          </a:xfrm>
          <a:prstGeom prst="rect">
            <a:avLst/>
          </a:prstGeom>
          <a:noFill/>
        </p:spPr>
        <p:txBody>
          <a:bodyPr wrap="none" rtlCol="0">
            <a:spAutoFit/>
          </a:bodyPr>
          <a:lstStyle/>
          <a:p>
            <a:r>
              <a:rPr lang="en-US" sz="2000" b="1" i="1" dirty="0">
                <a:solidFill>
                  <a:srgbClr val="0070C0"/>
                </a:solidFill>
              </a:rPr>
              <a:t>Email classification</a:t>
            </a:r>
          </a:p>
          <a:p>
            <a:endParaRPr lang="en-US" sz="2000" b="1" i="1" dirty="0">
              <a:solidFill>
                <a:srgbClr val="0070C0"/>
              </a:solidFill>
            </a:endParaRPr>
          </a:p>
        </p:txBody>
      </p:sp>
      <p:sp>
        <p:nvSpPr>
          <p:cNvPr id="13" name="TextBox 12">
            <a:extLst>
              <a:ext uri="{FF2B5EF4-FFF2-40B4-BE49-F238E27FC236}">
                <a16:creationId xmlns:a16="http://schemas.microsoft.com/office/drawing/2014/main" id="{4E867971-B4FB-E348-B7E8-C68C11F88081}"/>
              </a:ext>
            </a:extLst>
          </p:cNvPr>
          <p:cNvSpPr txBox="1"/>
          <p:nvPr/>
        </p:nvSpPr>
        <p:spPr>
          <a:xfrm>
            <a:off x="9059861" y="4384071"/>
            <a:ext cx="3094373" cy="400110"/>
          </a:xfrm>
          <a:prstGeom prst="rect">
            <a:avLst/>
          </a:prstGeom>
          <a:noFill/>
        </p:spPr>
        <p:txBody>
          <a:bodyPr wrap="none" rtlCol="0">
            <a:spAutoFit/>
          </a:bodyPr>
          <a:lstStyle/>
          <a:p>
            <a:r>
              <a:rPr lang="en-US" sz="2000" b="1" i="1" dirty="0">
                <a:solidFill>
                  <a:srgbClr val="0070C0"/>
                </a:solidFill>
              </a:rPr>
              <a:t>Email next word suggestions</a:t>
            </a:r>
          </a:p>
        </p:txBody>
      </p:sp>
      <p:sp>
        <p:nvSpPr>
          <p:cNvPr id="14" name="TextBox 13">
            <a:extLst>
              <a:ext uri="{FF2B5EF4-FFF2-40B4-BE49-F238E27FC236}">
                <a16:creationId xmlns:a16="http://schemas.microsoft.com/office/drawing/2014/main" id="{181A10E1-7BC6-AA4B-938E-AC5FC7988270}"/>
              </a:ext>
            </a:extLst>
          </p:cNvPr>
          <p:cNvSpPr txBox="1"/>
          <p:nvPr/>
        </p:nvSpPr>
        <p:spPr>
          <a:xfrm>
            <a:off x="5662538" y="4810362"/>
            <a:ext cx="2305183" cy="400110"/>
          </a:xfrm>
          <a:prstGeom prst="rect">
            <a:avLst/>
          </a:prstGeom>
          <a:noFill/>
        </p:spPr>
        <p:txBody>
          <a:bodyPr wrap="none" rtlCol="0">
            <a:spAutoFit/>
          </a:bodyPr>
          <a:lstStyle/>
          <a:p>
            <a:r>
              <a:rPr lang="en-US" sz="2000" b="1" i="1" dirty="0">
                <a:solidFill>
                  <a:srgbClr val="0070C0"/>
                </a:solidFill>
              </a:rPr>
              <a:t>Movie genre tagging</a:t>
            </a:r>
          </a:p>
        </p:txBody>
      </p:sp>
      <p:sp>
        <p:nvSpPr>
          <p:cNvPr id="15" name="TextBox 14">
            <a:extLst>
              <a:ext uri="{FF2B5EF4-FFF2-40B4-BE49-F238E27FC236}">
                <a16:creationId xmlns:a16="http://schemas.microsoft.com/office/drawing/2014/main" id="{7E27678B-E607-B34D-932F-7C006F3BF900}"/>
              </a:ext>
            </a:extLst>
          </p:cNvPr>
          <p:cNvSpPr txBox="1"/>
          <p:nvPr/>
        </p:nvSpPr>
        <p:spPr>
          <a:xfrm>
            <a:off x="6504589" y="1930599"/>
            <a:ext cx="2068900" cy="400110"/>
          </a:xfrm>
          <a:prstGeom prst="rect">
            <a:avLst/>
          </a:prstGeom>
          <a:noFill/>
        </p:spPr>
        <p:txBody>
          <a:bodyPr wrap="none" rtlCol="0">
            <a:spAutoFit/>
          </a:bodyPr>
          <a:lstStyle/>
          <a:p>
            <a:r>
              <a:rPr lang="en-US" sz="2000" b="1" i="1" dirty="0">
                <a:solidFill>
                  <a:srgbClr val="0070C0"/>
                </a:solidFill>
              </a:rPr>
              <a:t>Sarcasm detection</a:t>
            </a:r>
          </a:p>
        </p:txBody>
      </p:sp>
      <p:sp>
        <p:nvSpPr>
          <p:cNvPr id="16" name="TextBox 15">
            <a:extLst>
              <a:ext uri="{FF2B5EF4-FFF2-40B4-BE49-F238E27FC236}">
                <a16:creationId xmlns:a16="http://schemas.microsoft.com/office/drawing/2014/main" id="{2F898567-FB2F-EC40-A950-DD0B9B5AF5E6}"/>
              </a:ext>
            </a:extLst>
          </p:cNvPr>
          <p:cNvSpPr txBox="1"/>
          <p:nvPr/>
        </p:nvSpPr>
        <p:spPr>
          <a:xfrm>
            <a:off x="1625600" y="1422768"/>
            <a:ext cx="2331087" cy="707886"/>
          </a:xfrm>
          <a:prstGeom prst="rect">
            <a:avLst/>
          </a:prstGeom>
          <a:noFill/>
        </p:spPr>
        <p:txBody>
          <a:bodyPr wrap="none" rtlCol="0">
            <a:spAutoFit/>
          </a:bodyPr>
          <a:lstStyle/>
          <a:p>
            <a:r>
              <a:rPr lang="en-US" sz="2000" b="1" i="1" dirty="0">
                <a:solidFill>
                  <a:srgbClr val="0070C0"/>
                </a:solidFill>
              </a:rPr>
              <a:t>Machine Translation </a:t>
            </a:r>
          </a:p>
          <a:p>
            <a:endParaRPr lang="en-US" sz="2000" b="1" i="1" dirty="0">
              <a:solidFill>
                <a:srgbClr val="0070C0"/>
              </a:solidFill>
            </a:endParaRPr>
          </a:p>
        </p:txBody>
      </p:sp>
      <p:sp>
        <p:nvSpPr>
          <p:cNvPr id="17" name="TextBox 16">
            <a:extLst>
              <a:ext uri="{FF2B5EF4-FFF2-40B4-BE49-F238E27FC236}">
                <a16:creationId xmlns:a16="http://schemas.microsoft.com/office/drawing/2014/main" id="{8197E35E-0DBB-6041-B7D4-EAA81771ADB5}"/>
              </a:ext>
            </a:extLst>
          </p:cNvPr>
          <p:cNvSpPr txBox="1"/>
          <p:nvPr/>
        </p:nvSpPr>
        <p:spPr>
          <a:xfrm>
            <a:off x="3222488" y="2705641"/>
            <a:ext cx="2106474" cy="707886"/>
          </a:xfrm>
          <a:prstGeom prst="rect">
            <a:avLst/>
          </a:prstGeom>
          <a:noFill/>
        </p:spPr>
        <p:txBody>
          <a:bodyPr wrap="none" rtlCol="0">
            <a:spAutoFit/>
          </a:bodyPr>
          <a:lstStyle/>
          <a:p>
            <a:r>
              <a:rPr lang="en-US" sz="2000" b="1" i="1" dirty="0">
                <a:solidFill>
                  <a:srgbClr val="0070C0"/>
                </a:solidFill>
              </a:rPr>
              <a:t>Sentiment Analysis</a:t>
            </a:r>
          </a:p>
          <a:p>
            <a:endParaRPr lang="en-US" sz="2000" b="1" i="1" dirty="0">
              <a:solidFill>
                <a:srgbClr val="0070C0"/>
              </a:solidFill>
            </a:endParaRPr>
          </a:p>
        </p:txBody>
      </p:sp>
      <p:sp>
        <p:nvSpPr>
          <p:cNvPr id="18" name="TextBox 17">
            <a:extLst>
              <a:ext uri="{FF2B5EF4-FFF2-40B4-BE49-F238E27FC236}">
                <a16:creationId xmlns:a16="http://schemas.microsoft.com/office/drawing/2014/main" id="{88080430-5F8A-6444-ABF3-FE746B62B459}"/>
              </a:ext>
            </a:extLst>
          </p:cNvPr>
          <p:cNvSpPr txBox="1"/>
          <p:nvPr/>
        </p:nvSpPr>
        <p:spPr>
          <a:xfrm>
            <a:off x="911367" y="4623908"/>
            <a:ext cx="1449243" cy="707886"/>
          </a:xfrm>
          <a:prstGeom prst="rect">
            <a:avLst/>
          </a:prstGeom>
          <a:noFill/>
        </p:spPr>
        <p:txBody>
          <a:bodyPr wrap="none" rtlCol="0">
            <a:spAutoFit/>
          </a:bodyPr>
          <a:lstStyle/>
          <a:p>
            <a:r>
              <a:rPr lang="en-US" sz="2000" b="1" i="1" dirty="0">
                <a:solidFill>
                  <a:srgbClr val="0070C0"/>
                </a:solidFill>
              </a:rPr>
              <a:t>Autocorrect </a:t>
            </a:r>
          </a:p>
          <a:p>
            <a:endParaRPr lang="en-US" sz="2000" b="1" i="1" dirty="0">
              <a:solidFill>
                <a:srgbClr val="0070C0"/>
              </a:solidFill>
            </a:endParaRPr>
          </a:p>
        </p:txBody>
      </p:sp>
      <p:sp>
        <p:nvSpPr>
          <p:cNvPr id="19" name="TextBox 18">
            <a:extLst>
              <a:ext uri="{FF2B5EF4-FFF2-40B4-BE49-F238E27FC236}">
                <a16:creationId xmlns:a16="http://schemas.microsoft.com/office/drawing/2014/main" id="{9AB0BD6B-805B-754D-82F8-9634866D7BEF}"/>
              </a:ext>
            </a:extLst>
          </p:cNvPr>
          <p:cNvSpPr txBox="1"/>
          <p:nvPr/>
        </p:nvSpPr>
        <p:spPr>
          <a:xfrm>
            <a:off x="229884" y="2946540"/>
            <a:ext cx="2033890" cy="707886"/>
          </a:xfrm>
          <a:prstGeom prst="rect">
            <a:avLst/>
          </a:prstGeom>
          <a:noFill/>
        </p:spPr>
        <p:txBody>
          <a:bodyPr wrap="none" rtlCol="0">
            <a:spAutoFit/>
          </a:bodyPr>
          <a:lstStyle/>
          <a:p>
            <a:r>
              <a:rPr lang="en-US" sz="2000" b="1" i="1" dirty="0">
                <a:solidFill>
                  <a:srgbClr val="0070C0"/>
                </a:solidFill>
              </a:rPr>
              <a:t>Entity Recognition</a:t>
            </a:r>
          </a:p>
          <a:p>
            <a:endParaRPr lang="en-US" sz="2000" b="1" i="1" dirty="0">
              <a:solidFill>
                <a:srgbClr val="0070C0"/>
              </a:solidFill>
            </a:endParaRPr>
          </a:p>
        </p:txBody>
      </p:sp>
      <p:sp>
        <p:nvSpPr>
          <p:cNvPr id="20" name="TextBox 19">
            <a:extLst>
              <a:ext uri="{FF2B5EF4-FFF2-40B4-BE49-F238E27FC236}">
                <a16:creationId xmlns:a16="http://schemas.microsoft.com/office/drawing/2014/main" id="{CD677ADC-2414-7F44-83C3-358743E72E96}"/>
              </a:ext>
            </a:extLst>
          </p:cNvPr>
          <p:cNvSpPr txBox="1"/>
          <p:nvPr/>
        </p:nvSpPr>
        <p:spPr>
          <a:xfrm>
            <a:off x="3956687" y="3726774"/>
            <a:ext cx="3411703" cy="584775"/>
          </a:xfrm>
          <a:prstGeom prst="rect">
            <a:avLst/>
          </a:prstGeom>
          <a:noFill/>
        </p:spPr>
        <p:txBody>
          <a:bodyPr wrap="none" rtlCol="0">
            <a:spAutoFit/>
          </a:bodyPr>
          <a:lstStyle/>
          <a:p>
            <a:r>
              <a:rPr lang="en-US" sz="3200" b="1" i="1" dirty="0">
                <a:solidFill>
                  <a:srgbClr val="FF0000"/>
                </a:solidFill>
              </a:rPr>
              <a:t>Text Summarization</a:t>
            </a:r>
          </a:p>
        </p:txBody>
      </p:sp>
      <p:sp>
        <p:nvSpPr>
          <p:cNvPr id="21" name="TextBox 20">
            <a:extLst>
              <a:ext uri="{FF2B5EF4-FFF2-40B4-BE49-F238E27FC236}">
                <a16:creationId xmlns:a16="http://schemas.microsoft.com/office/drawing/2014/main" id="{869A376F-0EAB-8040-A2A7-9B76985C2F7D}"/>
              </a:ext>
            </a:extLst>
          </p:cNvPr>
          <p:cNvSpPr txBox="1"/>
          <p:nvPr/>
        </p:nvSpPr>
        <p:spPr>
          <a:xfrm>
            <a:off x="2263774" y="5579000"/>
            <a:ext cx="1734064" cy="707886"/>
          </a:xfrm>
          <a:prstGeom prst="rect">
            <a:avLst/>
          </a:prstGeom>
          <a:noFill/>
        </p:spPr>
        <p:txBody>
          <a:bodyPr wrap="none" rtlCol="0">
            <a:spAutoFit/>
          </a:bodyPr>
          <a:lstStyle/>
          <a:p>
            <a:r>
              <a:rPr lang="en-US" sz="2000" b="1" i="1" dirty="0">
                <a:solidFill>
                  <a:srgbClr val="0070C0"/>
                </a:solidFill>
              </a:rPr>
              <a:t>Topic Modeling</a:t>
            </a:r>
          </a:p>
          <a:p>
            <a:endParaRPr lang="en-US" sz="2000" b="1" i="1" dirty="0">
              <a:solidFill>
                <a:srgbClr val="0070C0"/>
              </a:solidFill>
            </a:endParaRPr>
          </a:p>
        </p:txBody>
      </p:sp>
      <p:sp>
        <p:nvSpPr>
          <p:cNvPr id="22" name="TextBox 21">
            <a:extLst>
              <a:ext uri="{FF2B5EF4-FFF2-40B4-BE49-F238E27FC236}">
                <a16:creationId xmlns:a16="http://schemas.microsoft.com/office/drawing/2014/main" id="{D951DF1A-AA89-C043-9B05-590C052AF50D}"/>
              </a:ext>
            </a:extLst>
          </p:cNvPr>
          <p:cNvSpPr txBox="1"/>
          <p:nvPr/>
        </p:nvSpPr>
        <p:spPr>
          <a:xfrm>
            <a:off x="9588422" y="5706317"/>
            <a:ext cx="2339487" cy="707886"/>
          </a:xfrm>
          <a:prstGeom prst="rect">
            <a:avLst/>
          </a:prstGeom>
          <a:noFill/>
        </p:spPr>
        <p:txBody>
          <a:bodyPr wrap="none" rtlCol="0">
            <a:spAutoFit/>
          </a:bodyPr>
          <a:lstStyle/>
          <a:p>
            <a:r>
              <a:rPr lang="en-US" sz="2000" b="1" i="1" dirty="0">
                <a:solidFill>
                  <a:srgbClr val="0070C0"/>
                </a:solidFill>
              </a:rPr>
              <a:t>Fake news Detection </a:t>
            </a:r>
          </a:p>
          <a:p>
            <a:endParaRPr lang="en-US" sz="2000" b="1" i="1" dirty="0">
              <a:solidFill>
                <a:srgbClr val="0070C0"/>
              </a:solidFill>
            </a:endParaRPr>
          </a:p>
        </p:txBody>
      </p:sp>
      <p:sp>
        <p:nvSpPr>
          <p:cNvPr id="23" name="Rectangle 2">
            <a:extLst>
              <a:ext uri="{FF2B5EF4-FFF2-40B4-BE49-F238E27FC236}">
                <a16:creationId xmlns:a16="http://schemas.microsoft.com/office/drawing/2014/main" id="{2D112A41-13CB-A148-83B4-69627EE25099}"/>
              </a:ext>
            </a:extLst>
          </p:cNvPr>
          <p:cNvSpPr>
            <a:spLocks noGrp="1" noChangeArrowheads="1"/>
          </p:cNvSpPr>
          <p:nvPr>
            <p:ph type="title"/>
          </p:nvPr>
        </p:nvSpPr>
        <p:spPr>
          <a:xfrm>
            <a:off x="609600" y="528767"/>
            <a:ext cx="10972800" cy="446276"/>
          </a:xfrm>
          <a:noFill/>
          <a:ln/>
        </p:spPr>
        <p:txBody>
          <a:bodyPr/>
          <a:lstStyle/>
          <a:p>
            <a:r>
              <a:rPr lang="en-US" altLang="en-US" sz="2300" dirty="0">
                <a:latin typeface="Futura Next Medium" panose="020B0602020204020303" pitchFamily="34" charset="77"/>
              </a:rPr>
              <a:t>NLP Use cases</a:t>
            </a:r>
          </a:p>
        </p:txBody>
      </p:sp>
    </p:spTree>
    <p:extLst>
      <p:ext uri="{BB962C8B-B14F-4D97-AF65-F5344CB8AC3E}">
        <p14:creationId xmlns:p14="http://schemas.microsoft.com/office/powerpoint/2010/main" val="3335399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95E1BD-3B12-7E41-91FD-4687AEE69907}"/>
              </a:ext>
            </a:extLst>
          </p:cNvPr>
          <p:cNvSpPr>
            <a:spLocks noGrp="1"/>
          </p:cNvSpPr>
          <p:nvPr>
            <p:ph type="ctrTitle"/>
          </p:nvPr>
        </p:nvSpPr>
        <p:spPr>
          <a:xfrm>
            <a:off x="548640" y="140884"/>
            <a:ext cx="10817352" cy="509355"/>
          </a:xfrm>
        </p:spPr>
        <p:txBody>
          <a:bodyPr/>
          <a:lstStyle/>
          <a:p>
            <a:pPr algn="ctr"/>
            <a:r>
              <a:rPr lang="en-US" sz="2300" dirty="0">
                <a:solidFill>
                  <a:schemeClr val="accent6"/>
                </a:solidFill>
                <a:latin typeface="Futura Next Medium" panose="020B0602020204020303" pitchFamily="34" charset="77"/>
              </a:rPr>
              <a:t>Techniques for NLP</a:t>
            </a:r>
          </a:p>
        </p:txBody>
      </p:sp>
      <p:sp>
        <p:nvSpPr>
          <p:cNvPr id="2" name="Slide Number Placeholder 1">
            <a:extLst>
              <a:ext uri="{FF2B5EF4-FFF2-40B4-BE49-F238E27FC236}">
                <a16:creationId xmlns:a16="http://schemas.microsoft.com/office/drawing/2014/main" id="{3EB1DE0C-5E6D-5F40-BB9F-0FCF26E099EB}"/>
              </a:ext>
            </a:extLst>
          </p:cNvPr>
          <p:cNvSpPr>
            <a:spLocks noGrp="1"/>
          </p:cNvSpPr>
          <p:nvPr>
            <p:ph type="sldNum" sz="quarter" idx="14"/>
          </p:nvPr>
        </p:nvSpPr>
        <p:spPr/>
        <p:txBody>
          <a:bodyPr/>
          <a:lstStyle/>
          <a:p>
            <a:fld id="{58B792A5-9BAE-6942-BFE1-9FCDB51EA51E}" type="slidenum">
              <a:rPr lang="en-US" smtClean="0"/>
              <a:pPr/>
              <a:t>19</a:t>
            </a:fld>
            <a:endParaRPr lang="en-US" dirty="0"/>
          </a:p>
        </p:txBody>
      </p:sp>
      <p:graphicFrame>
        <p:nvGraphicFramePr>
          <p:cNvPr id="5" name="Diagram 4">
            <a:extLst>
              <a:ext uri="{FF2B5EF4-FFF2-40B4-BE49-F238E27FC236}">
                <a16:creationId xmlns:a16="http://schemas.microsoft.com/office/drawing/2014/main" id="{686EA36C-DEF2-CB49-A45D-A30A8C9CCC7C}"/>
              </a:ext>
            </a:extLst>
          </p:cNvPr>
          <p:cNvGraphicFramePr/>
          <p:nvPr>
            <p:extLst>
              <p:ext uri="{D42A27DB-BD31-4B8C-83A1-F6EECF244321}">
                <p14:modId xmlns:p14="http://schemas.microsoft.com/office/powerpoint/2010/main" val="1701368009"/>
              </p:ext>
            </p:extLst>
          </p:nvPr>
        </p:nvGraphicFramePr>
        <p:xfrm>
          <a:off x="3007359" y="1371600"/>
          <a:ext cx="7523313" cy="46775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59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10817352" cy="446276"/>
          </a:xfrm>
        </p:spPr>
        <p:txBody>
          <a:bodyPr/>
          <a:lstStyle/>
          <a:p>
            <a:pPr algn="l"/>
            <a:r>
              <a:rPr lang="en-US" dirty="0"/>
              <a:t>About the Speaker</a:t>
            </a:r>
          </a:p>
        </p:txBody>
      </p:sp>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2</a:t>
            </a:fld>
            <a:endParaRPr lang="en-US" dirty="0">
              <a:solidFill>
                <a:srgbClr val="FFFFFF"/>
              </a:solidFill>
            </a:endParaRPr>
          </a:p>
        </p:txBody>
      </p:sp>
      <p:sp>
        <p:nvSpPr>
          <p:cNvPr id="6" name="Subtitle 2"/>
          <p:cNvSpPr>
            <a:spLocks noGrp="1"/>
          </p:cNvSpPr>
          <p:nvPr>
            <p:ph type="subTitle" idx="10"/>
          </p:nvPr>
        </p:nvSpPr>
        <p:spPr>
          <a:xfrm>
            <a:off x="6283564" y="1341761"/>
            <a:ext cx="5222584" cy="588936"/>
          </a:xfrm>
        </p:spPr>
        <p:txBody>
          <a:bodyPr/>
          <a:lstStyle/>
          <a:p>
            <a:pPr marL="0" indent="0">
              <a:buNone/>
            </a:pPr>
            <a:r>
              <a:rPr lang="en-US" sz="2400" b="1" dirty="0"/>
              <a:t>Pramod Singh</a:t>
            </a:r>
          </a:p>
        </p:txBody>
      </p:sp>
      <p:sp>
        <p:nvSpPr>
          <p:cNvPr id="7" name="Vertical Text Placeholder 3"/>
          <p:cNvSpPr txBox="1">
            <a:spLocks/>
          </p:cNvSpPr>
          <p:nvPr/>
        </p:nvSpPr>
        <p:spPr>
          <a:xfrm>
            <a:off x="6283563" y="1930697"/>
            <a:ext cx="5758015" cy="3657600"/>
          </a:xfrm>
          <a:prstGeom prst="rect">
            <a:avLst/>
          </a:prstGeom>
        </p:spPr>
        <p:txBody>
          <a:bodyPr/>
          <a:lst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 Machine Learning Engineer </a:t>
            </a:r>
            <a:r>
              <a:rPr lang="en-US" b="1" dirty="0"/>
              <a:t>Walmart Labs</a:t>
            </a:r>
          </a:p>
          <a:p>
            <a:r>
              <a:rPr lang="en-US" dirty="0"/>
              <a:t>Speaker @ </a:t>
            </a:r>
            <a:r>
              <a:rPr lang="en-US" b="1" dirty="0"/>
              <a:t>O’Reilly Strata conference </a:t>
            </a:r>
          </a:p>
          <a:p>
            <a:r>
              <a:rPr lang="en-US" dirty="0"/>
              <a:t>Published Author </a:t>
            </a:r>
          </a:p>
          <a:p>
            <a:pPr marL="804862" lvl="2" indent="-285750">
              <a:buFont typeface="Arial" charset="0"/>
              <a:buChar char="•"/>
            </a:pPr>
            <a:r>
              <a:rPr lang="en-US" sz="1400" b="1" dirty="0"/>
              <a:t>Machine Learning using PySpark </a:t>
            </a:r>
          </a:p>
          <a:p>
            <a:pPr marL="804862" lvl="2" indent="-285750">
              <a:buFont typeface="Arial" charset="0"/>
              <a:buChar char="•"/>
            </a:pPr>
            <a:r>
              <a:rPr lang="en-US" sz="1400" b="1" dirty="0"/>
              <a:t>Learn PySpark </a:t>
            </a:r>
          </a:p>
          <a:p>
            <a:pPr marL="804862" lvl="2" indent="-285750">
              <a:buFont typeface="Arial" charset="0"/>
              <a:buChar char="•"/>
            </a:pPr>
            <a:r>
              <a:rPr lang="en-US" sz="1400" b="1" dirty="0"/>
              <a:t>Learn TensorFlow 2.0 : The easy way </a:t>
            </a:r>
          </a:p>
          <a:p>
            <a:pPr marL="285750" indent="-285750">
              <a:buFont typeface="Arial" charset="0"/>
              <a:buChar char="•"/>
            </a:pPr>
            <a:endParaRPr lang="en-US" b="1" dirty="0"/>
          </a:p>
          <a:p>
            <a:endParaRPr lang="en-US" dirty="0"/>
          </a:p>
        </p:txBody>
      </p:sp>
      <p:sp>
        <p:nvSpPr>
          <p:cNvPr id="8" name="Title 1"/>
          <p:cNvSpPr txBox="1">
            <a:spLocks/>
          </p:cNvSpPr>
          <p:nvPr/>
        </p:nvSpPr>
        <p:spPr>
          <a:xfrm>
            <a:off x="685979" y="582168"/>
            <a:ext cx="10820170" cy="7055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898" y="1823819"/>
            <a:ext cx="2468089" cy="27308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159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055AB6CC-25F2-2840-BB38-A3A89D8BFA5E}"/>
              </a:ext>
            </a:extLst>
          </p:cNvPr>
          <p:cNvSpPr>
            <a:spLocks noGrp="1"/>
          </p:cNvSpPr>
          <p:nvPr>
            <p:ph type="ftr" sz="quarter" idx="11"/>
          </p:nvPr>
        </p:nvSpPr>
        <p:spPr/>
        <p:txBody>
          <a:bodyPr/>
          <a:lstStyle/>
          <a:p>
            <a:fld id="{2C21E114-1C9F-8942-B034-693B8617A9E3}" type="slidenum">
              <a:rPr lang="en-US" altLang="en-US"/>
              <a:pPr/>
              <a:t>20</a:t>
            </a:fld>
            <a:endParaRPr lang="en-US" altLang="en-US"/>
          </a:p>
        </p:txBody>
      </p:sp>
      <p:sp>
        <p:nvSpPr>
          <p:cNvPr id="8194" name="Rectangle 2">
            <a:extLst>
              <a:ext uri="{FF2B5EF4-FFF2-40B4-BE49-F238E27FC236}">
                <a16:creationId xmlns:a16="http://schemas.microsoft.com/office/drawing/2014/main" id="{99C9F801-8202-F644-ACB6-7628D7400348}"/>
              </a:ext>
            </a:extLst>
          </p:cNvPr>
          <p:cNvSpPr>
            <a:spLocks noGrp="1" noChangeArrowheads="1"/>
          </p:cNvSpPr>
          <p:nvPr>
            <p:ph type="title"/>
          </p:nvPr>
        </p:nvSpPr>
        <p:spPr>
          <a:xfrm>
            <a:off x="609600" y="528767"/>
            <a:ext cx="10972800" cy="446276"/>
          </a:xfrm>
          <a:noFill/>
          <a:ln/>
        </p:spPr>
        <p:txBody>
          <a:bodyPr/>
          <a:lstStyle/>
          <a:p>
            <a:r>
              <a:rPr lang="en-US" altLang="en-US" sz="2300" dirty="0">
                <a:latin typeface="Futura Next Medium" panose="020B0602020204020303" pitchFamily="34" charset="77"/>
              </a:rPr>
              <a:t>NLP Pipeline</a:t>
            </a:r>
          </a:p>
        </p:txBody>
      </p:sp>
      <p:graphicFrame>
        <p:nvGraphicFramePr>
          <p:cNvPr id="4" name="Diagram 3">
            <a:extLst>
              <a:ext uri="{FF2B5EF4-FFF2-40B4-BE49-F238E27FC236}">
                <a16:creationId xmlns:a16="http://schemas.microsoft.com/office/drawing/2014/main" id="{2740C55F-8C83-CB48-821E-3AD7487DF992}"/>
              </a:ext>
            </a:extLst>
          </p:cNvPr>
          <p:cNvGraphicFramePr/>
          <p:nvPr>
            <p:extLst>
              <p:ext uri="{D42A27DB-BD31-4B8C-83A1-F6EECF244321}">
                <p14:modId xmlns:p14="http://schemas.microsoft.com/office/powerpoint/2010/main" val="2717530468"/>
              </p:ext>
            </p:extLst>
          </p:nvPr>
        </p:nvGraphicFramePr>
        <p:xfrm>
          <a:off x="321547" y="719666"/>
          <a:ext cx="1116371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36704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GCP SETUP</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21</a:t>
            </a:fld>
            <a:endParaRPr lang="en-US" dirty="0"/>
          </a:p>
        </p:txBody>
      </p:sp>
    </p:spTree>
    <p:extLst>
      <p:ext uri="{BB962C8B-B14F-4D97-AF65-F5344CB8AC3E}">
        <p14:creationId xmlns:p14="http://schemas.microsoft.com/office/powerpoint/2010/main" val="1917718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E3E0-E094-8A4E-A332-ACD983CBC3F2}"/>
              </a:ext>
            </a:extLst>
          </p:cNvPr>
          <p:cNvSpPr>
            <a:spLocks noGrp="1"/>
          </p:cNvSpPr>
          <p:nvPr>
            <p:ph type="title"/>
          </p:nvPr>
        </p:nvSpPr>
        <p:spPr/>
        <p:txBody>
          <a:bodyPr/>
          <a:lstStyle/>
          <a:p>
            <a:r>
              <a:rPr lang="en-US" dirty="0"/>
              <a:t>Google Cloud Platform </a:t>
            </a:r>
          </a:p>
        </p:txBody>
      </p:sp>
      <p:sp>
        <p:nvSpPr>
          <p:cNvPr id="7" name="Content Placeholder 6">
            <a:extLst>
              <a:ext uri="{FF2B5EF4-FFF2-40B4-BE49-F238E27FC236}">
                <a16:creationId xmlns:a16="http://schemas.microsoft.com/office/drawing/2014/main" id="{9B65B785-8519-A74D-8CF1-532EC1DC2316}"/>
              </a:ext>
            </a:extLst>
          </p:cNvPr>
          <p:cNvSpPr>
            <a:spLocks noGrp="1"/>
          </p:cNvSpPr>
          <p:nvPr>
            <p:ph sz="half" idx="1"/>
          </p:nvPr>
        </p:nvSpPr>
        <p:spPr>
          <a:xfrm>
            <a:off x="609600" y="1328572"/>
            <a:ext cx="5278734" cy="4511040"/>
          </a:xfrm>
        </p:spPr>
        <p:txBody>
          <a:bodyPr/>
          <a:lstStyle/>
          <a:p>
            <a:endParaRPr lang="en-IN" sz="1400" dirty="0"/>
          </a:p>
          <a:p>
            <a:endParaRPr lang="en-IN" sz="1400" dirty="0"/>
          </a:p>
          <a:p>
            <a:pPr marL="0" indent="0">
              <a:buNone/>
            </a:pPr>
            <a:endParaRPr lang="en-IN" sz="1400" dirty="0"/>
          </a:p>
          <a:p>
            <a:pPr algn="just"/>
            <a:r>
              <a:rPr lang="en-IN" sz="1400" dirty="0"/>
              <a:t>Sign up for a new GCP user account</a:t>
            </a:r>
          </a:p>
          <a:p>
            <a:pPr algn="just"/>
            <a:endParaRPr lang="en-IN" sz="1400" dirty="0"/>
          </a:p>
          <a:p>
            <a:pPr algn="just"/>
            <a:r>
              <a:rPr lang="en-IN" sz="1400" dirty="0"/>
              <a:t>Follow the next steps in Tutorial </a:t>
            </a:r>
          </a:p>
          <a:p>
            <a:pPr algn="just"/>
            <a:endParaRPr lang="en-IN" sz="1400" dirty="0"/>
          </a:p>
          <a:p>
            <a:pPr algn="just"/>
            <a:r>
              <a:rPr lang="en-IN" sz="1400" dirty="0"/>
              <a:t>Enable free credits to user GCP </a:t>
            </a:r>
          </a:p>
          <a:p>
            <a:pPr algn="just"/>
            <a:endParaRPr lang="en-IN" sz="1400" dirty="0"/>
          </a:p>
        </p:txBody>
      </p:sp>
      <p:sp>
        <p:nvSpPr>
          <p:cNvPr id="8" name="Content Placeholder 7">
            <a:extLst>
              <a:ext uri="{FF2B5EF4-FFF2-40B4-BE49-F238E27FC236}">
                <a16:creationId xmlns:a16="http://schemas.microsoft.com/office/drawing/2014/main" id="{A5223CB1-F71E-2E4D-8258-3C075624BA30}"/>
              </a:ext>
            </a:extLst>
          </p:cNvPr>
          <p:cNvSpPr>
            <a:spLocks noGrp="1"/>
          </p:cNvSpPr>
          <p:nvPr>
            <p:ph sz="half" idx="2"/>
          </p:nvPr>
        </p:nvSpPr>
        <p:spPr>
          <a:xfrm>
            <a:off x="6111854" y="1197864"/>
            <a:ext cx="5278734" cy="4511040"/>
          </a:xfrm>
        </p:spPr>
        <p:txBody>
          <a:bodyPr/>
          <a:lstStyle/>
          <a:p>
            <a:pPr algn="just"/>
            <a:endParaRPr lang="en-IN" sz="1400" dirty="0"/>
          </a:p>
          <a:p>
            <a:pPr algn="just"/>
            <a:endParaRPr lang="en-IN" sz="1400" dirty="0"/>
          </a:p>
          <a:p>
            <a:pPr algn="just"/>
            <a:endParaRPr lang="en-IN" sz="1400" dirty="0"/>
          </a:p>
          <a:p>
            <a:pPr algn="just"/>
            <a:endParaRPr lang="en-IN" sz="1400" dirty="0"/>
          </a:p>
          <a:p>
            <a:pPr algn="just"/>
            <a:r>
              <a:rPr lang="en-IN" sz="1400" dirty="0"/>
              <a:t>Create new project </a:t>
            </a:r>
          </a:p>
          <a:p>
            <a:pPr algn="just"/>
            <a:endParaRPr lang="en-IN" sz="1400" dirty="0"/>
          </a:p>
          <a:p>
            <a:pPr algn="just"/>
            <a:r>
              <a:rPr lang="en-IN" sz="1400" dirty="0"/>
              <a:t>Enable Kubernetes API</a:t>
            </a:r>
          </a:p>
          <a:p>
            <a:pPr algn="just"/>
            <a:endParaRPr lang="en-IN" sz="1400" dirty="0"/>
          </a:p>
          <a:p>
            <a:pPr algn="just"/>
            <a:r>
              <a:rPr lang="en-IN" sz="1400" dirty="0"/>
              <a:t>Check the balance free credits</a:t>
            </a:r>
          </a:p>
          <a:p>
            <a:pPr algn="just"/>
            <a:endParaRPr lang="en-IN" sz="1400" dirty="0"/>
          </a:p>
          <a:p>
            <a:pPr algn="just"/>
            <a:r>
              <a:rPr lang="en-IN" sz="1400" dirty="0"/>
              <a:t>Estimated Cost (5 USD)  </a:t>
            </a:r>
            <a:endParaRPr lang="en-US" sz="1400" dirty="0"/>
          </a:p>
        </p:txBody>
      </p:sp>
      <p:sp>
        <p:nvSpPr>
          <p:cNvPr id="3" name="Footer Placeholder 2">
            <a:extLst>
              <a:ext uri="{FF2B5EF4-FFF2-40B4-BE49-F238E27FC236}">
                <a16:creationId xmlns:a16="http://schemas.microsoft.com/office/drawing/2014/main" id="{81D61D3C-FBEC-494D-8C30-991A994A5179}"/>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6B6ABE0F-EDAB-7F45-B41D-E2650D193C41}"/>
              </a:ext>
            </a:extLst>
          </p:cNvPr>
          <p:cNvSpPr>
            <a:spLocks noGrp="1"/>
          </p:cNvSpPr>
          <p:nvPr>
            <p:ph type="sldNum" sz="quarter" idx="11"/>
          </p:nvPr>
        </p:nvSpPr>
        <p:spPr/>
        <p:txBody>
          <a:bodyPr/>
          <a:lstStyle/>
          <a:p>
            <a:fld id="{65B3A5B5-D464-4D94-A6FF-B439700E06BB}" type="slidenum">
              <a:rPr lang="en-US" smtClean="0"/>
              <a:pPr/>
              <a:t>22</a:t>
            </a:fld>
            <a:endParaRPr lang="en-US" dirty="0"/>
          </a:p>
        </p:txBody>
      </p:sp>
      <p:sp>
        <p:nvSpPr>
          <p:cNvPr id="9" name="Text Placeholder 8">
            <a:extLst>
              <a:ext uri="{FF2B5EF4-FFF2-40B4-BE49-F238E27FC236}">
                <a16:creationId xmlns:a16="http://schemas.microsoft.com/office/drawing/2014/main" id="{980B15A1-A466-EB47-8FE3-59F5789371B1}"/>
              </a:ext>
            </a:extLst>
          </p:cNvPr>
          <p:cNvSpPr>
            <a:spLocks noGrp="1"/>
          </p:cNvSpPr>
          <p:nvPr>
            <p:ph type="body" sz="quarter" idx="12"/>
          </p:nvPr>
        </p:nvSpPr>
        <p:spPr/>
        <p:txBody>
          <a:bodyPr/>
          <a:lstStyle/>
          <a:p>
            <a:endParaRPr lang="en-IN" b="1" dirty="0"/>
          </a:p>
          <a:p>
            <a:r>
              <a:rPr lang="en-IN" b="1" dirty="0"/>
              <a:t>New User </a:t>
            </a:r>
          </a:p>
          <a:p>
            <a:r>
              <a:rPr lang="en-US" dirty="0"/>
              <a:t> a</a:t>
            </a:r>
          </a:p>
        </p:txBody>
      </p:sp>
      <p:sp>
        <p:nvSpPr>
          <p:cNvPr id="10" name="Text Placeholder 9">
            <a:extLst>
              <a:ext uri="{FF2B5EF4-FFF2-40B4-BE49-F238E27FC236}">
                <a16:creationId xmlns:a16="http://schemas.microsoft.com/office/drawing/2014/main" id="{A56456F6-9951-684F-A18A-D032FCDA1951}"/>
              </a:ext>
            </a:extLst>
          </p:cNvPr>
          <p:cNvSpPr>
            <a:spLocks noGrp="1"/>
          </p:cNvSpPr>
          <p:nvPr>
            <p:ph type="body" sz="quarter" idx="13"/>
          </p:nvPr>
        </p:nvSpPr>
        <p:spPr/>
        <p:txBody>
          <a:bodyPr/>
          <a:lstStyle/>
          <a:p>
            <a:endParaRPr lang="en-IN" b="1" dirty="0"/>
          </a:p>
          <a:p>
            <a:r>
              <a:rPr lang="en-IN" b="1" dirty="0"/>
              <a:t>Existing User </a:t>
            </a:r>
          </a:p>
          <a:p>
            <a:endParaRPr lang="en-US" dirty="0"/>
          </a:p>
        </p:txBody>
      </p:sp>
      <p:sp>
        <p:nvSpPr>
          <p:cNvPr id="6" name="Rectangle 5">
            <a:extLst>
              <a:ext uri="{FF2B5EF4-FFF2-40B4-BE49-F238E27FC236}">
                <a16:creationId xmlns:a16="http://schemas.microsoft.com/office/drawing/2014/main" id="{1F5146A2-3CAB-6647-88E8-D437DAA42E91}"/>
              </a:ext>
            </a:extLst>
          </p:cNvPr>
          <p:cNvSpPr/>
          <p:nvPr/>
        </p:nvSpPr>
        <p:spPr>
          <a:xfrm>
            <a:off x="3048000" y="2967335"/>
            <a:ext cx="6096000" cy="646331"/>
          </a:xfrm>
          <a:prstGeom prst="rect">
            <a:avLst/>
          </a:prstGeom>
        </p:spPr>
        <p:txBody>
          <a:bodyPr>
            <a:spAutoFit/>
          </a:bodyPr>
          <a:lstStyle/>
          <a:p>
            <a:br>
              <a:rPr lang="en-IN" dirty="0"/>
            </a:br>
            <a:endParaRPr lang="en-US" dirty="0"/>
          </a:p>
        </p:txBody>
      </p:sp>
    </p:spTree>
    <p:extLst>
      <p:ext uri="{BB962C8B-B14F-4D97-AF65-F5344CB8AC3E}">
        <p14:creationId xmlns:p14="http://schemas.microsoft.com/office/powerpoint/2010/main" val="1165536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23</a:t>
            </a:fld>
            <a:endParaRPr lang="en-US" dirty="0"/>
          </a:p>
        </p:txBody>
      </p:sp>
      <p:pic>
        <p:nvPicPr>
          <p:cNvPr id="3" name="Picture 2">
            <a:extLst>
              <a:ext uri="{FF2B5EF4-FFF2-40B4-BE49-F238E27FC236}">
                <a16:creationId xmlns:a16="http://schemas.microsoft.com/office/drawing/2014/main" id="{02101330-B804-8245-93B4-201349F3CC16}"/>
              </a:ext>
            </a:extLst>
          </p:cNvPr>
          <p:cNvPicPr>
            <a:picLocks noChangeAspect="1"/>
          </p:cNvPicPr>
          <p:nvPr/>
        </p:nvPicPr>
        <p:blipFill>
          <a:blip r:embed="rId2"/>
          <a:stretch>
            <a:fillRect/>
          </a:stretch>
        </p:blipFill>
        <p:spPr>
          <a:xfrm>
            <a:off x="1320800" y="339369"/>
            <a:ext cx="10112943" cy="5684005"/>
          </a:xfrm>
          <a:prstGeom prst="rect">
            <a:avLst/>
          </a:prstGeom>
        </p:spPr>
      </p:pic>
      <p:sp>
        <p:nvSpPr>
          <p:cNvPr id="4" name="Title 1">
            <a:extLst>
              <a:ext uri="{FF2B5EF4-FFF2-40B4-BE49-F238E27FC236}">
                <a16:creationId xmlns:a16="http://schemas.microsoft.com/office/drawing/2014/main" id="{2540FD76-24F0-7544-965A-863D1286F65F}"/>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a:t>
            </a:r>
          </a:p>
        </p:txBody>
      </p:sp>
    </p:spTree>
    <p:extLst>
      <p:ext uri="{BB962C8B-B14F-4D97-AF65-F5344CB8AC3E}">
        <p14:creationId xmlns:p14="http://schemas.microsoft.com/office/powerpoint/2010/main" val="2127319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24</a:t>
            </a:fld>
            <a:endParaRPr lang="en-US" dirty="0"/>
          </a:p>
        </p:txBody>
      </p:sp>
      <p:pic>
        <p:nvPicPr>
          <p:cNvPr id="3" name="Picture 2">
            <a:extLst>
              <a:ext uri="{FF2B5EF4-FFF2-40B4-BE49-F238E27FC236}">
                <a16:creationId xmlns:a16="http://schemas.microsoft.com/office/drawing/2014/main" id="{ADDAB30A-6F49-C84E-8DA8-461A1AF2D4EF}"/>
              </a:ext>
            </a:extLst>
          </p:cNvPr>
          <p:cNvPicPr>
            <a:picLocks noChangeAspect="1"/>
          </p:cNvPicPr>
          <p:nvPr/>
        </p:nvPicPr>
        <p:blipFill>
          <a:blip r:embed="rId3"/>
          <a:stretch>
            <a:fillRect/>
          </a:stretch>
        </p:blipFill>
        <p:spPr>
          <a:xfrm>
            <a:off x="1648342" y="192503"/>
            <a:ext cx="10309444" cy="6010977"/>
          </a:xfrm>
          <a:prstGeom prst="rect">
            <a:avLst/>
          </a:prstGeom>
        </p:spPr>
      </p:pic>
      <p:sp>
        <p:nvSpPr>
          <p:cNvPr id="4" name="Title 1">
            <a:extLst>
              <a:ext uri="{FF2B5EF4-FFF2-40B4-BE49-F238E27FC236}">
                <a16:creationId xmlns:a16="http://schemas.microsoft.com/office/drawing/2014/main" id="{FC0CCE6D-09C9-0F41-BBC5-DBF8F70C7D2C}"/>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2</a:t>
            </a:r>
          </a:p>
        </p:txBody>
      </p:sp>
    </p:spTree>
    <p:extLst>
      <p:ext uri="{BB962C8B-B14F-4D97-AF65-F5344CB8AC3E}">
        <p14:creationId xmlns:p14="http://schemas.microsoft.com/office/powerpoint/2010/main" val="3000671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25</a:t>
            </a:fld>
            <a:endParaRPr lang="en-US" dirty="0"/>
          </a:p>
        </p:txBody>
      </p:sp>
      <p:pic>
        <p:nvPicPr>
          <p:cNvPr id="3" name="Picture 2">
            <a:extLst>
              <a:ext uri="{FF2B5EF4-FFF2-40B4-BE49-F238E27FC236}">
                <a16:creationId xmlns:a16="http://schemas.microsoft.com/office/drawing/2014/main" id="{D212B0C8-FC98-EE45-92EF-DD61A6FE44D5}"/>
              </a:ext>
            </a:extLst>
          </p:cNvPr>
          <p:cNvPicPr>
            <a:picLocks noChangeAspect="1"/>
          </p:cNvPicPr>
          <p:nvPr/>
        </p:nvPicPr>
        <p:blipFill>
          <a:blip r:embed="rId2"/>
          <a:stretch>
            <a:fillRect/>
          </a:stretch>
        </p:blipFill>
        <p:spPr>
          <a:xfrm>
            <a:off x="2190044" y="413887"/>
            <a:ext cx="9641922" cy="5398098"/>
          </a:xfrm>
          <a:prstGeom prst="rect">
            <a:avLst/>
          </a:prstGeom>
        </p:spPr>
      </p:pic>
      <p:sp>
        <p:nvSpPr>
          <p:cNvPr id="4" name="Title 1">
            <a:extLst>
              <a:ext uri="{FF2B5EF4-FFF2-40B4-BE49-F238E27FC236}">
                <a16:creationId xmlns:a16="http://schemas.microsoft.com/office/drawing/2014/main" id="{A47AD86E-7399-EF4E-A4AD-02936C5C10F5}"/>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3</a:t>
            </a:r>
          </a:p>
        </p:txBody>
      </p:sp>
    </p:spTree>
    <p:extLst>
      <p:ext uri="{BB962C8B-B14F-4D97-AF65-F5344CB8AC3E}">
        <p14:creationId xmlns:p14="http://schemas.microsoft.com/office/powerpoint/2010/main" val="2282767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26</a:t>
            </a:fld>
            <a:endParaRPr lang="en-US" dirty="0"/>
          </a:p>
        </p:txBody>
      </p:sp>
      <p:pic>
        <p:nvPicPr>
          <p:cNvPr id="8" name="Picture 7">
            <a:extLst>
              <a:ext uri="{FF2B5EF4-FFF2-40B4-BE49-F238E27FC236}">
                <a16:creationId xmlns:a16="http://schemas.microsoft.com/office/drawing/2014/main" id="{012095E7-A9D1-234B-9044-5298FB103DDA}"/>
              </a:ext>
            </a:extLst>
          </p:cNvPr>
          <p:cNvPicPr>
            <a:picLocks noChangeAspect="1"/>
          </p:cNvPicPr>
          <p:nvPr/>
        </p:nvPicPr>
        <p:blipFill>
          <a:blip r:embed="rId2"/>
          <a:stretch>
            <a:fillRect/>
          </a:stretch>
        </p:blipFill>
        <p:spPr>
          <a:xfrm>
            <a:off x="1732548" y="159403"/>
            <a:ext cx="10101618" cy="6046531"/>
          </a:xfrm>
          <a:prstGeom prst="rect">
            <a:avLst/>
          </a:prstGeom>
        </p:spPr>
      </p:pic>
      <p:sp>
        <p:nvSpPr>
          <p:cNvPr id="4" name="Title 1">
            <a:extLst>
              <a:ext uri="{FF2B5EF4-FFF2-40B4-BE49-F238E27FC236}">
                <a16:creationId xmlns:a16="http://schemas.microsoft.com/office/drawing/2014/main" id="{893A5149-72C9-6D42-818B-6B156C37235A}"/>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4</a:t>
            </a:r>
          </a:p>
        </p:txBody>
      </p:sp>
    </p:spTree>
    <p:extLst>
      <p:ext uri="{BB962C8B-B14F-4D97-AF65-F5344CB8AC3E}">
        <p14:creationId xmlns:p14="http://schemas.microsoft.com/office/powerpoint/2010/main" val="400474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27</a:t>
            </a:fld>
            <a:endParaRPr lang="en-US" dirty="0"/>
          </a:p>
        </p:txBody>
      </p:sp>
      <p:pic>
        <p:nvPicPr>
          <p:cNvPr id="3" name="Picture 2">
            <a:extLst>
              <a:ext uri="{FF2B5EF4-FFF2-40B4-BE49-F238E27FC236}">
                <a16:creationId xmlns:a16="http://schemas.microsoft.com/office/drawing/2014/main" id="{0D7E6851-FB08-0A40-BDE2-2020B4908AC4}"/>
              </a:ext>
            </a:extLst>
          </p:cNvPr>
          <p:cNvPicPr>
            <a:picLocks noChangeAspect="1"/>
          </p:cNvPicPr>
          <p:nvPr/>
        </p:nvPicPr>
        <p:blipFill>
          <a:blip r:embed="rId2"/>
          <a:stretch>
            <a:fillRect/>
          </a:stretch>
        </p:blipFill>
        <p:spPr>
          <a:xfrm>
            <a:off x="496913" y="1121718"/>
            <a:ext cx="11430618" cy="666786"/>
          </a:xfrm>
          <a:prstGeom prst="rect">
            <a:avLst/>
          </a:prstGeom>
        </p:spPr>
      </p:pic>
      <p:sp>
        <p:nvSpPr>
          <p:cNvPr id="4" name="Title 1">
            <a:extLst>
              <a:ext uri="{FF2B5EF4-FFF2-40B4-BE49-F238E27FC236}">
                <a16:creationId xmlns:a16="http://schemas.microsoft.com/office/drawing/2014/main" id="{C15BBA48-9041-3645-AE45-5B67146188C3}"/>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5</a:t>
            </a:r>
          </a:p>
        </p:txBody>
      </p:sp>
      <p:pic>
        <p:nvPicPr>
          <p:cNvPr id="6" name="Picture 5">
            <a:extLst>
              <a:ext uri="{FF2B5EF4-FFF2-40B4-BE49-F238E27FC236}">
                <a16:creationId xmlns:a16="http://schemas.microsoft.com/office/drawing/2014/main" id="{6352103A-9224-9842-BAE7-636546576409}"/>
              </a:ext>
            </a:extLst>
          </p:cNvPr>
          <p:cNvPicPr>
            <a:picLocks noChangeAspect="1"/>
          </p:cNvPicPr>
          <p:nvPr/>
        </p:nvPicPr>
        <p:blipFill>
          <a:blip r:embed="rId3"/>
          <a:stretch>
            <a:fillRect/>
          </a:stretch>
        </p:blipFill>
        <p:spPr>
          <a:xfrm>
            <a:off x="2093589" y="3852444"/>
            <a:ext cx="8412853" cy="666786"/>
          </a:xfrm>
          <a:prstGeom prst="rect">
            <a:avLst/>
          </a:prstGeom>
        </p:spPr>
      </p:pic>
      <p:sp>
        <p:nvSpPr>
          <p:cNvPr id="7" name="Title 1">
            <a:extLst>
              <a:ext uri="{FF2B5EF4-FFF2-40B4-BE49-F238E27FC236}">
                <a16:creationId xmlns:a16="http://schemas.microsoft.com/office/drawing/2014/main" id="{93AD7FA0-0292-B645-896B-2F7D59545696}"/>
              </a:ext>
            </a:extLst>
          </p:cNvPr>
          <p:cNvSpPr txBox="1">
            <a:spLocks/>
          </p:cNvSpPr>
          <p:nvPr/>
        </p:nvSpPr>
        <p:spPr>
          <a:xfrm>
            <a:off x="416025" y="296303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6</a:t>
            </a:r>
          </a:p>
        </p:txBody>
      </p:sp>
    </p:spTree>
    <p:extLst>
      <p:ext uri="{BB962C8B-B14F-4D97-AF65-F5344CB8AC3E}">
        <p14:creationId xmlns:p14="http://schemas.microsoft.com/office/powerpoint/2010/main" val="440769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28</a:t>
            </a:fld>
            <a:endParaRPr lang="en-US" dirty="0"/>
          </a:p>
        </p:txBody>
      </p:sp>
      <p:pic>
        <p:nvPicPr>
          <p:cNvPr id="3" name="Picture 2">
            <a:extLst>
              <a:ext uri="{FF2B5EF4-FFF2-40B4-BE49-F238E27FC236}">
                <a16:creationId xmlns:a16="http://schemas.microsoft.com/office/drawing/2014/main" id="{019A5BAC-C919-EF40-8AEE-E69F648197B3}"/>
              </a:ext>
            </a:extLst>
          </p:cNvPr>
          <p:cNvPicPr>
            <a:picLocks noChangeAspect="1"/>
          </p:cNvPicPr>
          <p:nvPr/>
        </p:nvPicPr>
        <p:blipFill>
          <a:blip r:embed="rId2"/>
          <a:stretch>
            <a:fillRect/>
          </a:stretch>
        </p:blipFill>
        <p:spPr>
          <a:xfrm>
            <a:off x="3907859" y="240631"/>
            <a:ext cx="7900200" cy="5991725"/>
          </a:xfrm>
          <a:prstGeom prst="rect">
            <a:avLst/>
          </a:prstGeom>
        </p:spPr>
      </p:pic>
      <p:sp>
        <p:nvSpPr>
          <p:cNvPr id="4" name="Title 1">
            <a:extLst>
              <a:ext uri="{FF2B5EF4-FFF2-40B4-BE49-F238E27FC236}">
                <a16:creationId xmlns:a16="http://schemas.microsoft.com/office/drawing/2014/main" id="{3590DB16-9612-854A-BAA2-CF694BCCDE34}"/>
              </a:ext>
            </a:extLst>
          </p:cNvPr>
          <p:cNvSpPr txBox="1">
            <a:spLocks/>
          </p:cNvSpPr>
          <p:nvPr/>
        </p:nvSpPr>
        <p:spPr>
          <a:xfrm>
            <a:off x="242770" y="412343"/>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7</a:t>
            </a:r>
          </a:p>
        </p:txBody>
      </p:sp>
    </p:spTree>
    <p:extLst>
      <p:ext uri="{BB962C8B-B14F-4D97-AF65-F5344CB8AC3E}">
        <p14:creationId xmlns:p14="http://schemas.microsoft.com/office/powerpoint/2010/main" val="1477889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29</a:t>
            </a:fld>
            <a:endParaRPr lang="en-US" dirty="0"/>
          </a:p>
        </p:txBody>
      </p:sp>
      <p:pic>
        <p:nvPicPr>
          <p:cNvPr id="3" name="Picture 2">
            <a:extLst>
              <a:ext uri="{FF2B5EF4-FFF2-40B4-BE49-F238E27FC236}">
                <a16:creationId xmlns:a16="http://schemas.microsoft.com/office/drawing/2014/main" id="{3C47665F-0CE6-4E47-8D0B-5D26F3E2689F}"/>
              </a:ext>
            </a:extLst>
          </p:cNvPr>
          <p:cNvPicPr>
            <a:picLocks noChangeAspect="1"/>
          </p:cNvPicPr>
          <p:nvPr/>
        </p:nvPicPr>
        <p:blipFill rotWithShape="1">
          <a:blip r:embed="rId2"/>
          <a:srcRect b="29414"/>
          <a:stretch/>
        </p:blipFill>
        <p:spPr>
          <a:xfrm>
            <a:off x="4125244" y="404261"/>
            <a:ext cx="6982674" cy="5458059"/>
          </a:xfrm>
          <a:prstGeom prst="rect">
            <a:avLst/>
          </a:prstGeom>
        </p:spPr>
      </p:pic>
      <p:sp>
        <p:nvSpPr>
          <p:cNvPr id="4" name="Title 1">
            <a:extLst>
              <a:ext uri="{FF2B5EF4-FFF2-40B4-BE49-F238E27FC236}">
                <a16:creationId xmlns:a16="http://schemas.microsoft.com/office/drawing/2014/main" id="{2AC30B78-E735-EA4E-8BE4-4C849DA69D49}"/>
              </a:ext>
            </a:extLst>
          </p:cNvPr>
          <p:cNvSpPr txBox="1">
            <a:spLocks/>
          </p:cNvSpPr>
          <p:nvPr/>
        </p:nvSpPr>
        <p:spPr>
          <a:xfrm>
            <a:off x="579654" y="404261"/>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8</a:t>
            </a:r>
          </a:p>
        </p:txBody>
      </p:sp>
    </p:spTree>
    <p:extLst>
      <p:ext uri="{BB962C8B-B14F-4D97-AF65-F5344CB8AC3E}">
        <p14:creationId xmlns:p14="http://schemas.microsoft.com/office/powerpoint/2010/main" val="41456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10817352" cy="446276"/>
          </a:xfrm>
        </p:spPr>
        <p:txBody>
          <a:bodyPr/>
          <a:lstStyle/>
          <a:p>
            <a:pPr algn="l"/>
            <a:r>
              <a:rPr lang="en-US" dirty="0"/>
              <a:t>About the Speaker</a:t>
            </a:r>
          </a:p>
        </p:txBody>
      </p:sp>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3</a:t>
            </a:fld>
            <a:endParaRPr lang="en-US" dirty="0">
              <a:solidFill>
                <a:srgbClr val="FFFFFF"/>
              </a:solidFill>
            </a:endParaRPr>
          </a:p>
        </p:txBody>
      </p:sp>
      <p:sp>
        <p:nvSpPr>
          <p:cNvPr id="6" name="Subtitle 2"/>
          <p:cNvSpPr>
            <a:spLocks noGrp="1"/>
          </p:cNvSpPr>
          <p:nvPr>
            <p:ph type="subTitle" idx="10"/>
          </p:nvPr>
        </p:nvSpPr>
        <p:spPr>
          <a:xfrm>
            <a:off x="6283564" y="1341761"/>
            <a:ext cx="5222584" cy="196208"/>
          </a:xfrm>
        </p:spPr>
        <p:txBody>
          <a:bodyPr/>
          <a:lstStyle/>
          <a:p>
            <a:pPr marL="0" indent="0">
              <a:buNone/>
            </a:pPr>
            <a:r>
              <a:rPr lang="en-US" sz="2400" b="1" dirty="0"/>
              <a:t>Akshay Kulkarni</a:t>
            </a:r>
          </a:p>
        </p:txBody>
      </p:sp>
      <p:sp>
        <p:nvSpPr>
          <p:cNvPr id="7" name="Vertical Text Placeholder 3"/>
          <p:cNvSpPr txBox="1">
            <a:spLocks/>
          </p:cNvSpPr>
          <p:nvPr/>
        </p:nvSpPr>
        <p:spPr>
          <a:xfrm>
            <a:off x="6283563" y="1930697"/>
            <a:ext cx="5758015" cy="3657600"/>
          </a:xfrm>
          <a:prstGeom prst="rect">
            <a:avLst/>
          </a:prstGeom>
        </p:spPr>
        <p:txBody>
          <a:bodyPr/>
          <a:lstStyle>
            <a:lvl1pPr marL="342900" indent="-342900" algn="l" defTabSz="914400" rtl="0" eaLnBrk="1" latinLnBrk="0" hangingPunct="1">
              <a:lnSpc>
                <a:spcPts val="3600"/>
              </a:lnSpc>
              <a:spcBef>
                <a:spcPts val="0"/>
              </a:spcBef>
              <a:buFont typeface="+mj-lt"/>
              <a:buAutoNum type="arabicPeriod"/>
              <a:defRPr sz="1800" kern="1200">
                <a:solidFill>
                  <a:schemeClr val="tx1"/>
                </a:solidFill>
                <a:latin typeface="+mn-lt"/>
                <a:ea typeface="+mn-ea"/>
                <a:cs typeface="+mn-cs"/>
              </a:defRPr>
            </a:lvl1pPr>
            <a:lvl2pPr marL="690563" indent="-342900"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2pPr>
            <a:lvl3pPr marL="1031875"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3pPr>
            <a:lvl4pPr marL="1373188"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4pPr>
            <a:lvl5pPr marL="1714500" indent="-341313" algn="l" defTabSz="914400" rtl="0" eaLnBrk="1" latinLnBrk="0" hangingPunct="1">
              <a:lnSpc>
                <a:spcPts val="3600"/>
              </a:lnSpc>
              <a:spcBef>
                <a:spcPts val="0"/>
              </a:spcBef>
              <a:buFont typeface="+mj-lt"/>
              <a:buAutoNum type="arabicPeriod"/>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 Data Scientist </a:t>
            </a:r>
            <a:r>
              <a:rPr lang="en-US" b="1" dirty="0"/>
              <a:t>Publicis Sapient </a:t>
            </a:r>
          </a:p>
          <a:p>
            <a:r>
              <a:rPr lang="en-US" dirty="0"/>
              <a:t>Published Author </a:t>
            </a:r>
          </a:p>
          <a:p>
            <a:pPr lvl="1">
              <a:buFont typeface="Arial" panose="020B0604020202020204" pitchFamily="34" charset="0"/>
              <a:buChar char="•"/>
            </a:pPr>
            <a:r>
              <a:rPr lang="en-US" b="1" dirty="0"/>
              <a:t>NLP Recipes – unlocking text data using machine learning and deep learning</a:t>
            </a:r>
          </a:p>
          <a:p>
            <a:pPr lvl="1">
              <a:buFont typeface="Arial" panose="020B0604020202020204" pitchFamily="34" charset="0"/>
              <a:buChar char="•"/>
            </a:pPr>
            <a:r>
              <a:rPr lang="en-US" b="1" dirty="0"/>
              <a:t>Advanced NLP projects </a:t>
            </a:r>
          </a:p>
          <a:p>
            <a:r>
              <a:rPr lang="en-US" b="1" dirty="0"/>
              <a:t>40 under 40 data scientists in India</a:t>
            </a:r>
            <a:r>
              <a:rPr lang="en-US" dirty="0"/>
              <a:t>  - AIMS</a:t>
            </a:r>
          </a:p>
          <a:p>
            <a:r>
              <a:rPr lang="en-US" dirty="0"/>
              <a:t>Speaker at major AI conferences</a:t>
            </a:r>
          </a:p>
          <a:p>
            <a:pPr marL="285750" indent="-285750">
              <a:buFont typeface="Arial" charset="0"/>
              <a:buChar char="•"/>
            </a:pPr>
            <a:endParaRPr lang="en-US" b="1" dirty="0"/>
          </a:p>
          <a:p>
            <a:endParaRPr lang="en-US" dirty="0"/>
          </a:p>
        </p:txBody>
      </p:sp>
      <p:sp>
        <p:nvSpPr>
          <p:cNvPr id="8" name="Title 1"/>
          <p:cNvSpPr txBox="1">
            <a:spLocks/>
          </p:cNvSpPr>
          <p:nvPr/>
        </p:nvSpPr>
        <p:spPr>
          <a:xfrm>
            <a:off x="685979" y="582168"/>
            <a:ext cx="10820170" cy="705578"/>
          </a:xfrm>
          <a:prstGeom prst="rect">
            <a:avLst/>
          </a:prstGeom>
        </p:spPr>
        <p:txBody>
          <a:bodyPr vert="horz" lIns="0" tIns="0" rIns="0" bIns="0" rtlCol="0" anchor="t" anchorCtr="0">
            <a:noAutofit/>
          </a:bodyPr>
          <a:lstStyle>
            <a:lvl1pPr algn="l" defTabSz="457200" rtl="0" eaLnBrk="1" latinLnBrk="0" hangingPunct="1">
              <a:lnSpc>
                <a:spcPct val="110000"/>
              </a:lnSpc>
              <a:spcBef>
                <a:spcPct val="0"/>
              </a:spcBef>
              <a:buNone/>
              <a:defRPr sz="2100" kern="1200" spc="30" baseline="0">
                <a:solidFill>
                  <a:schemeClr val="tx1"/>
                </a:solidFill>
                <a:latin typeface="MillerDisplay"/>
                <a:ea typeface="+mj-ea"/>
                <a:cs typeface="+mj-cs"/>
              </a:defRPr>
            </a:lvl1pPr>
          </a:lstStyle>
          <a:p>
            <a:endParaRPr lang="en-US" dirty="0"/>
          </a:p>
        </p:txBody>
      </p:sp>
      <p:pic>
        <p:nvPicPr>
          <p:cNvPr id="4" name="Picture 3">
            <a:extLst>
              <a:ext uri="{FF2B5EF4-FFF2-40B4-BE49-F238E27FC236}">
                <a16:creationId xmlns:a16="http://schemas.microsoft.com/office/drawing/2014/main" id="{AC1FA5E7-27EE-2D4B-BB5E-A1EC6BC91525}"/>
              </a:ext>
            </a:extLst>
          </p:cNvPr>
          <p:cNvPicPr>
            <a:picLocks noChangeAspect="1"/>
          </p:cNvPicPr>
          <p:nvPr/>
        </p:nvPicPr>
        <p:blipFill rotWithShape="1">
          <a:blip r:embed="rId2"/>
          <a:srcRect l="32351" t="20580" b="6794"/>
          <a:stretch/>
        </p:blipFill>
        <p:spPr>
          <a:xfrm>
            <a:off x="1839951" y="1761893"/>
            <a:ext cx="2486722" cy="2509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6995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30</a:t>
            </a:fld>
            <a:endParaRPr lang="en-US" dirty="0"/>
          </a:p>
        </p:txBody>
      </p:sp>
      <p:pic>
        <p:nvPicPr>
          <p:cNvPr id="3" name="Picture 2">
            <a:extLst>
              <a:ext uri="{FF2B5EF4-FFF2-40B4-BE49-F238E27FC236}">
                <a16:creationId xmlns:a16="http://schemas.microsoft.com/office/drawing/2014/main" id="{EAC8CEAC-6DB2-1E4B-9483-2892A9F9DADC}"/>
              </a:ext>
            </a:extLst>
          </p:cNvPr>
          <p:cNvPicPr>
            <a:picLocks noChangeAspect="1"/>
          </p:cNvPicPr>
          <p:nvPr/>
        </p:nvPicPr>
        <p:blipFill>
          <a:blip r:embed="rId2"/>
          <a:stretch>
            <a:fillRect/>
          </a:stretch>
        </p:blipFill>
        <p:spPr>
          <a:xfrm>
            <a:off x="3140070" y="548640"/>
            <a:ext cx="2786925" cy="5471962"/>
          </a:xfrm>
          <a:prstGeom prst="rect">
            <a:avLst/>
          </a:prstGeom>
        </p:spPr>
      </p:pic>
      <p:pic>
        <p:nvPicPr>
          <p:cNvPr id="6" name="Picture 5">
            <a:extLst>
              <a:ext uri="{FF2B5EF4-FFF2-40B4-BE49-F238E27FC236}">
                <a16:creationId xmlns:a16="http://schemas.microsoft.com/office/drawing/2014/main" id="{18FF9A4C-4801-7946-A04D-4AEC7472B0AA}"/>
              </a:ext>
            </a:extLst>
          </p:cNvPr>
          <p:cNvPicPr>
            <a:picLocks noChangeAspect="1"/>
          </p:cNvPicPr>
          <p:nvPr/>
        </p:nvPicPr>
        <p:blipFill>
          <a:blip r:embed="rId3"/>
          <a:stretch>
            <a:fillRect/>
          </a:stretch>
        </p:blipFill>
        <p:spPr>
          <a:xfrm>
            <a:off x="6448528" y="548640"/>
            <a:ext cx="5280161" cy="5471962"/>
          </a:xfrm>
          <a:prstGeom prst="rect">
            <a:avLst/>
          </a:prstGeom>
        </p:spPr>
      </p:pic>
      <p:sp>
        <p:nvSpPr>
          <p:cNvPr id="7" name="Title 1">
            <a:extLst>
              <a:ext uri="{FF2B5EF4-FFF2-40B4-BE49-F238E27FC236}">
                <a16:creationId xmlns:a16="http://schemas.microsoft.com/office/drawing/2014/main" id="{FBE1BDD5-EAE9-0244-A22D-F57881FD2550}"/>
              </a:ext>
            </a:extLst>
          </p:cNvPr>
          <p:cNvSpPr txBox="1">
            <a:spLocks/>
          </p:cNvSpPr>
          <p:nvPr/>
        </p:nvSpPr>
        <p:spPr>
          <a:xfrm>
            <a:off x="348648" y="548640"/>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9</a:t>
            </a:r>
          </a:p>
        </p:txBody>
      </p:sp>
    </p:spTree>
    <p:extLst>
      <p:ext uri="{BB962C8B-B14F-4D97-AF65-F5344CB8AC3E}">
        <p14:creationId xmlns:p14="http://schemas.microsoft.com/office/powerpoint/2010/main" val="18399362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31</a:t>
            </a:fld>
            <a:endParaRPr lang="en-US" dirty="0"/>
          </a:p>
        </p:txBody>
      </p:sp>
      <p:pic>
        <p:nvPicPr>
          <p:cNvPr id="3" name="Picture 2">
            <a:extLst>
              <a:ext uri="{FF2B5EF4-FFF2-40B4-BE49-F238E27FC236}">
                <a16:creationId xmlns:a16="http://schemas.microsoft.com/office/drawing/2014/main" id="{68A05E25-5A69-6F47-8B53-8F60A6C3EC0D}"/>
              </a:ext>
            </a:extLst>
          </p:cNvPr>
          <p:cNvPicPr>
            <a:picLocks noChangeAspect="1"/>
          </p:cNvPicPr>
          <p:nvPr/>
        </p:nvPicPr>
        <p:blipFill>
          <a:blip r:embed="rId2"/>
          <a:stretch>
            <a:fillRect/>
          </a:stretch>
        </p:blipFill>
        <p:spPr>
          <a:xfrm>
            <a:off x="1950720" y="1672772"/>
            <a:ext cx="10241280" cy="2950464"/>
          </a:xfrm>
          <a:prstGeom prst="rect">
            <a:avLst/>
          </a:prstGeom>
        </p:spPr>
      </p:pic>
      <p:sp>
        <p:nvSpPr>
          <p:cNvPr id="4" name="Title 1">
            <a:extLst>
              <a:ext uri="{FF2B5EF4-FFF2-40B4-BE49-F238E27FC236}">
                <a16:creationId xmlns:a16="http://schemas.microsoft.com/office/drawing/2014/main" id="{DFDCD8E2-EA77-B142-8B92-A59C72FEB334}"/>
              </a:ext>
            </a:extLst>
          </p:cNvPr>
          <p:cNvSpPr txBox="1">
            <a:spLocks/>
          </p:cNvSpPr>
          <p:nvPr/>
        </p:nvSpPr>
        <p:spPr>
          <a:xfrm>
            <a:off x="314425" y="46367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10</a:t>
            </a:r>
          </a:p>
        </p:txBody>
      </p:sp>
    </p:spTree>
    <p:extLst>
      <p:ext uri="{BB962C8B-B14F-4D97-AF65-F5344CB8AC3E}">
        <p14:creationId xmlns:p14="http://schemas.microsoft.com/office/powerpoint/2010/main" val="863102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32</a:t>
            </a:fld>
            <a:endParaRPr lang="en-US" dirty="0"/>
          </a:p>
        </p:txBody>
      </p:sp>
      <p:pic>
        <p:nvPicPr>
          <p:cNvPr id="3" name="Picture 2">
            <a:extLst>
              <a:ext uri="{FF2B5EF4-FFF2-40B4-BE49-F238E27FC236}">
                <a16:creationId xmlns:a16="http://schemas.microsoft.com/office/drawing/2014/main" id="{4176C200-67D9-4C4F-B9EA-26DD861ACB8B}"/>
              </a:ext>
            </a:extLst>
          </p:cNvPr>
          <p:cNvPicPr>
            <a:picLocks noChangeAspect="1"/>
          </p:cNvPicPr>
          <p:nvPr/>
        </p:nvPicPr>
        <p:blipFill>
          <a:blip r:embed="rId2"/>
          <a:stretch>
            <a:fillRect/>
          </a:stretch>
        </p:blipFill>
        <p:spPr>
          <a:xfrm>
            <a:off x="2847203" y="813118"/>
            <a:ext cx="8471571" cy="4358322"/>
          </a:xfrm>
          <a:prstGeom prst="rect">
            <a:avLst/>
          </a:prstGeom>
        </p:spPr>
      </p:pic>
      <p:sp>
        <p:nvSpPr>
          <p:cNvPr id="4" name="Title 1">
            <a:extLst>
              <a:ext uri="{FF2B5EF4-FFF2-40B4-BE49-F238E27FC236}">
                <a16:creationId xmlns:a16="http://schemas.microsoft.com/office/drawing/2014/main" id="{2456E738-3E1D-F848-8CB9-6E13BC5CFD5D}"/>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11</a:t>
            </a:r>
          </a:p>
        </p:txBody>
      </p:sp>
    </p:spTree>
    <p:extLst>
      <p:ext uri="{BB962C8B-B14F-4D97-AF65-F5344CB8AC3E}">
        <p14:creationId xmlns:p14="http://schemas.microsoft.com/office/powerpoint/2010/main" val="1258613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BF83A73-E218-D145-BDC5-BE157269D687}"/>
              </a:ext>
            </a:extLst>
          </p:cNvPr>
          <p:cNvSpPr>
            <a:spLocks noGrp="1"/>
          </p:cNvSpPr>
          <p:nvPr>
            <p:ph type="sldNum" sz="quarter" idx="11"/>
          </p:nvPr>
        </p:nvSpPr>
        <p:spPr/>
        <p:txBody>
          <a:bodyPr/>
          <a:lstStyle/>
          <a:p>
            <a:fld id="{58B792A5-9BAE-6942-BFE1-9FCDB51EA51E}" type="slidenum">
              <a:rPr lang="en-US" smtClean="0"/>
              <a:pPr/>
              <a:t>33</a:t>
            </a:fld>
            <a:endParaRPr lang="en-US" dirty="0"/>
          </a:p>
        </p:txBody>
      </p:sp>
      <p:pic>
        <p:nvPicPr>
          <p:cNvPr id="3" name="Picture 2">
            <a:extLst>
              <a:ext uri="{FF2B5EF4-FFF2-40B4-BE49-F238E27FC236}">
                <a16:creationId xmlns:a16="http://schemas.microsoft.com/office/drawing/2014/main" id="{EC73C7F5-E4C4-FB40-ADBE-186FDE03803B}"/>
              </a:ext>
            </a:extLst>
          </p:cNvPr>
          <p:cNvPicPr>
            <a:picLocks noChangeAspect="1"/>
          </p:cNvPicPr>
          <p:nvPr/>
        </p:nvPicPr>
        <p:blipFill>
          <a:blip r:embed="rId2"/>
          <a:stretch>
            <a:fillRect/>
          </a:stretch>
        </p:blipFill>
        <p:spPr>
          <a:xfrm>
            <a:off x="4351837" y="665479"/>
            <a:ext cx="7482517" cy="1809725"/>
          </a:xfrm>
          <a:prstGeom prst="rect">
            <a:avLst/>
          </a:prstGeom>
        </p:spPr>
      </p:pic>
      <p:pic>
        <p:nvPicPr>
          <p:cNvPr id="4" name="Picture 3">
            <a:extLst>
              <a:ext uri="{FF2B5EF4-FFF2-40B4-BE49-F238E27FC236}">
                <a16:creationId xmlns:a16="http://schemas.microsoft.com/office/drawing/2014/main" id="{32093662-2757-4A46-B038-B8B9C8B39A6B}"/>
              </a:ext>
            </a:extLst>
          </p:cNvPr>
          <p:cNvPicPr>
            <a:picLocks noChangeAspect="1"/>
          </p:cNvPicPr>
          <p:nvPr/>
        </p:nvPicPr>
        <p:blipFill>
          <a:blip r:embed="rId3"/>
          <a:stretch>
            <a:fillRect/>
          </a:stretch>
        </p:blipFill>
        <p:spPr>
          <a:xfrm>
            <a:off x="4351837" y="2398458"/>
            <a:ext cx="7482517" cy="3968677"/>
          </a:xfrm>
          <a:prstGeom prst="rect">
            <a:avLst/>
          </a:prstGeom>
        </p:spPr>
      </p:pic>
      <p:sp>
        <p:nvSpPr>
          <p:cNvPr id="6" name="Title 1">
            <a:extLst>
              <a:ext uri="{FF2B5EF4-FFF2-40B4-BE49-F238E27FC236}">
                <a16:creationId xmlns:a16="http://schemas.microsoft.com/office/drawing/2014/main" id="{930E5BEF-517D-5F4A-87DF-3256E5BB69C1}"/>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12</a:t>
            </a:r>
          </a:p>
        </p:txBody>
      </p:sp>
    </p:spTree>
    <p:extLst>
      <p:ext uri="{BB962C8B-B14F-4D97-AF65-F5344CB8AC3E}">
        <p14:creationId xmlns:p14="http://schemas.microsoft.com/office/powerpoint/2010/main" val="3050960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2E7104-144A-6541-B3A5-DD9D2C1BB08D}"/>
              </a:ext>
            </a:extLst>
          </p:cNvPr>
          <p:cNvSpPr>
            <a:spLocks noGrp="1"/>
          </p:cNvSpPr>
          <p:nvPr>
            <p:ph type="ftr" sz="quarter" idx="10"/>
          </p:nvPr>
        </p:nvSpPr>
        <p:spPr/>
        <p:txBody>
          <a:bodyPr/>
          <a:lstStyle/>
          <a:p>
            <a:r>
              <a:rPr lang="en-US"/>
              <a:t>Walmart Labs – Privileged and Confidential</a:t>
            </a:r>
            <a:endParaRPr lang="en-US" dirty="0"/>
          </a:p>
        </p:txBody>
      </p:sp>
      <p:sp>
        <p:nvSpPr>
          <p:cNvPr id="3" name="Slide Number Placeholder 2">
            <a:extLst>
              <a:ext uri="{FF2B5EF4-FFF2-40B4-BE49-F238E27FC236}">
                <a16:creationId xmlns:a16="http://schemas.microsoft.com/office/drawing/2014/main" id="{51B5BD31-A213-6D4B-887D-FF6DAA00B381}"/>
              </a:ext>
            </a:extLst>
          </p:cNvPr>
          <p:cNvSpPr>
            <a:spLocks noGrp="1"/>
          </p:cNvSpPr>
          <p:nvPr>
            <p:ph type="sldNum" sz="quarter" idx="11"/>
          </p:nvPr>
        </p:nvSpPr>
        <p:spPr/>
        <p:txBody>
          <a:bodyPr/>
          <a:lstStyle/>
          <a:p>
            <a:fld id="{65B3A5B5-D464-4D94-A6FF-B439700E06BB}" type="slidenum">
              <a:rPr lang="en-US" smtClean="0"/>
              <a:pPr/>
              <a:t>34</a:t>
            </a:fld>
            <a:endParaRPr lang="en-US" dirty="0"/>
          </a:p>
        </p:txBody>
      </p:sp>
      <p:pic>
        <p:nvPicPr>
          <p:cNvPr id="5" name="Picture 4">
            <a:extLst>
              <a:ext uri="{FF2B5EF4-FFF2-40B4-BE49-F238E27FC236}">
                <a16:creationId xmlns:a16="http://schemas.microsoft.com/office/drawing/2014/main" id="{1F2EFD3B-FCC0-4449-A042-5413ABB18E95}"/>
              </a:ext>
            </a:extLst>
          </p:cNvPr>
          <p:cNvPicPr>
            <a:picLocks noChangeAspect="1"/>
          </p:cNvPicPr>
          <p:nvPr/>
        </p:nvPicPr>
        <p:blipFill>
          <a:blip r:embed="rId2"/>
          <a:stretch>
            <a:fillRect/>
          </a:stretch>
        </p:blipFill>
        <p:spPr>
          <a:xfrm>
            <a:off x="1965158" y="406400"/>
            <a:ext cx="10039169" cy="5533494"/>
          </a:xfrm>
          <a:prstGeom prst="rect">
            <a:avLst/>
          </a:prstGeom>
        </p:spPr>
      </p:pic>
      <p:sp>
        <p:nvSpPr>
          <p:cNvPr id="6" name="Title 1">
            <a:extLst>
              <a:ext uri="{FF2B5EF4-FFF2-40B4-BE49-F238E27FC236}">
                <a16:creationId xmlns:a16="http://schemas.microsoft.com/office/drawing/2014/main" id="{EF07A861-DEE2-8E49-A6BA-59FD5F0C4C74}"/>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13</a:t>
            </a:r>
          </a:p>
        </p:txBody>
      </p:sp>
    </p:spTree>
    <p:extLst>
      <p:ext uri="{BB962C8B-B14F-4D97-AF65-F5344CB8AC3E}">
        <p14:creationId xmlns:p14="http://schemas.microsoft.com/office/powerpoint/2010/main" val="1043188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207AFAF-ABDD-A042-A91A-46BDD0849595}"/>
              </a:ext>
            </a:extLst>
          </p:cNvPr>
          <p:cNvSpPr>
            <a:spLocks noGrp="1"/>
          </p:cNvSpPr>
          <p:nvPr>
            <p:ph type="ftr" sz="quarter" idx="10"/>
          </p:nvPr>
        </p:nvSpPr>
        <p:spPr/>
        <p:txBody>
          <a:bodyPr/>
          <a:lstStyle/>
          <a:p>
            <a:r>
              <a:rPr lang="en-US"/>
              <a:t>Walmart Labs – Privileged and Confidential</a:t>
            </a:r>
            <a:endParaRPr lang="en-US" dirty="0"/>
          </a:p>
        </p:txBody>
      </p:sp>
      <p:sp>
        <p:nvSpPr>
          <p:cNvPr id="3" name="Slide Number Placeholder 2">
            <a:extLst>
              <a:ext uri="{FF2B5EF4-FFF2-40B4-BE49-F238E27FC236}">
                <a16:creationId xmlns:a16="http://schemas.microsoft.com/office/drawing/2014/main" id="{9F8C5145-3772-304A-AE4E-FADFEA9C6613}"/>
              </a:ext>
            </a:extLst>
          </p:cNvPr>
          <p:cNvSpPr>
            <a:spLocks noGrp="1"/>
          </p:cNvSpPr>
          <p:nvPr>
            <p:ph type="sldNum" sz="quarter" idx="11"/>
          </p:nvPr>
        </p:nvSpPr>
        <p:spPr/>
        <p:txBody>
          <a:bodyPr/>
          <a:lstStyle/>
          <a:p>
            <a:fld id="{65B3A5B5-D464-4D94-A6FF-B439700E06BB}" type="slidenum">
              <a:rPr lang="en-US" smtClean="0"/>
              <a:pPr/>
              <a:t>35</a:t>
            </a:fld>
            <a:endParaRPr lang="en-US" dirty="0"/>
          </a:p>
        </p:txBody>
      </p:sp>
      <p:pic>
        <p:nvPicPr>
          <p:cNvPr id="5" name="Picture 4">
            <a:extLst>
              <a:ext uri="{FF2B5EF4-FFF2-40B4-BE49-F238E27FC236}">
                <a16:creationId xmlns:a16="http://schemas.microsoft.com/office/drawing/2014/main" id="{994DBC58-1E56-564D-AF4D-8A5CD2AF062C}"/>
              </a:ext>
            </a:extLst>
          </p:cNvPr>
          <p:cNvPicPr>
            <a:picLocks noChangeAspect="1"/>
          </p:cNvPicPr>
          <p:nvPr/>
        </p:nvPicPr>
        <p:blipFill>
          <a:blip r:embed="rId2"/>
          <a:stretch>
            <a:fillRect/>
          </a:stretch>
        </p:blipFill>
        <p:spPr>
          <a:xfrm>
            <a:off x="1800993" y="450432"/>
            <a:ext cx="10189945" cy="5695451"/>
          </a:xfrm>
          <a:prstGeom prst="rect">
            <a:avLst/>
          </a:prstGeom>
        </p:spPr>
      </p:pic>
      <p:sp>
        <p:nvSpPr>
          <p:cNvPr id="6" name="Title 1">
            <a:extLst>
              <a:ext uri="{FF2B5EF4-FFF2-40B4-BE49-F238E27FC236}">
                <a16:creationId xmlns:a16="http://schemas.microsoft.com/office/drawing/2014/main" id="{8FBB0D8B-6473-4742-9E46-FCFA17FCAB95}"/>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14</a:t>
            </a:r>
          </a:p>
        </p:txBody>
      </p:sp>
    </p:spTree>
    <p:extLst>
      <p:ext uri="{BB962C8B-B14F-4D97-AF65-F5344CB8AC3E}">
        <p14:creationId xmlns:p14="http://schemas.microsoft.com/office/powerpoint/2010/main" val="1804770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713E21F-D496-5243-9439-6765ECD472C8}"/>
              </a:ext>
            </a:extLst>
          </p:cNvPr>
          <p:cNvSpPr>
            <a:spLocks noGrp="1"/>
          </p:cNvSpPr>
          <p:nvPr>
            <p:ph type="ftr" sz="quarter" idx="10"/>
          </p:nvPr>
        </p:nvSpPr>
        <p:spPr/>
        <p:txBody>
          <a:bodyPr/>
          <a:lstStyle/>
          <a:p>
            <a:r>
              <a:rPr lang="en-US"/>
              <a:t>Walmart Labs – Privileged and Confidential</a:t>
            </a:r>
            <a:endParaRPr lang="en-US" dirty="0"/>
          </a:p>
        </p:txBody>
      </p:sp>
      <p:sp>
        <p:nvSpPr>
          <p:cNvPr id="3" name="Slide Number Placeholder 2">
            <a:extLst>
              <a:ext uri="{FF2B5EF4-FFF2-40B4-BE49-F238E27FC236}">
                <a16:creationId xmlns:a16="http://schemas.microsoft.com/office/drawing/2014/main" id="{2AFA8CA1-EBBA-2649-982D-2070C8C514DA}"/>
              </a:ext>
            </a:extLst>
          </p:cNvPr>
          <p:cNvSpPr>
            <a:spLocks noGrp="1"/>
          </p:cNvSpPr>
          <p:nvPr>
            <p:ph type="sldNum" sz="quarter" idx="11"/>
          </p:nvPr>
        </p:nvSpPr>
        <p:spPr/>
        <p:txBody>
          <a:bodyPr/>
          <a:lstStyle/>
          <a:p>
            <a:fld id="{65B3A5B5-D464-4D94-A6FF-B439700E06BB}" type="slidenum">
              <a:rPr lang="en-US" smtClean="0"/>
              <a:pPr/>
              <a:t>36</a:t>
            </a:fld>
            <a:endParaRPr lang="en-US" dirty="0"/>
          </a:p>
        </p:txBody>
      </p:sp>
      <p:pic>
        <p:nvPicPr>
          <p:cNvPr id="5" name="Picture 4">
            <a:extLst>
              <a:ext uri="{FF2B5EF4-FFF2-40B4-BE49-F238E27FC236}">
                <a16:creationId xmlns:a16="http://schemas.microsoft.com/office/drawing/2014/main" id="{2017ABC1-CCCB-CC44-A63A-066FA59C95F5}"/>
              </a:ext>
            </a:extLst>
          </p:cNvPr>
          <p:cNvPicPr>
            <a:picLocks noChangeAspect="1"/>
          </p:cNvPicPr>
          <p:nvPr/>
        </p:nvPicPr>
        <p:blipFill>
          <a:blip r:embed="rId2"/>
          <a:stretch>
            <a:fillRect/>
          </a:stretch>
        </p:blipFill>
        <p:spPr>
          <a:xfrm>
            <a:off x="2216844" y="2143721"/>
            <a:ext cx="9975156" cy="2103160"/>
          </a:xfrm>
          <a:prstGeom prst="rect">
            <a:avLst/>
          </a:prstGeom>
        </p:spPr>
      </p:pic>
      <p:sp>
        <p:nvSpPr>
          <p:cNvPr id="6" name="Title 1">
            <a:extLst>
              <a:ext uri="{FF2B5EF4-FFF2-40B4-BE49-F238E27FC236}">
                <a16:creationId xmlns:a16="http://schemas.microsoft.com/office/drawing/2014/main" id="{574A3858-7E17-EC4B-A4AA-8D4D18CD7242}"/>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15</a:t>
            </a:r>
          </a:p>
        </p:txBody>
      </p:sp>
    </p:spTree>
    <p:extLst>
      <p:ext uri="{BB962C8B-B14F-4D97-AF65-F5344CB8AC3E}">
        <p14:creationId xmlns:p14="http://schemas.microsoft.com/office/powerpoint/2010/main" val="2666265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F458CC8-53E9-7C48-8AEA-7C0849494CE6}"/>
              </a:ext>
            </a:extLst>
          </p:cNvPr>
          <p:cNvSpPr>
            <a:spLocks noGrp="1"/>
          </p:cNvSpPr>
          <p:nvPr>
            <p:ph type="ftr" sz="quarter" idx="10"/>
          </p:nvPr>
        </p:nvSpPr>
        <p:spPr/>
        <p:txBody>
          <a:bodyPr/>
          <a:lstStyle/>
          <a:p>
            <a:r>
              <a:rPr lang="en-US"/>
              <a:t>Walmart Labs – Privileged and Confidential</a:t>
            </a:r>
            <a:endParaRPr lang="en-US" dirty="0"/>
          </a:p>
        </p:txBody>
      </p:sp>
      <p:sp>
        <p:nvSpPr>
          <p:cNvPr id="3" name="Slide Number Placeholder 2">
            <a:extLst>
              <a:ext uri="{FF2B5EF4-FFF2-40B4-BE49-F238E27FC236}">
                <a16:creationId xmlns:a16="http://schemas.microsoft.com/office/drawing/2014/main" id="{33011F01-9F54-7744-B73B-489730226B32}"/>
              </a:ext>
            </a:extLst>
          </p:cNvPr>
          <p:cNvSpPr>
            <a:spLocks noGrp="1"/>
          </p:cNvSpPr>
          <p:nvPr>
            <p:ph type="sldNum" sz="quarter" idx="11"/>
          </p:nvPr>
        </p:nvSpPr>
        <p:spPr/>
        <p:txBody>
          <a:bodyPr/>
          <a:lstStyle/>
          <a:p>
            <a:fld id="{65B3A5B5-D464-4D94-A6FF-B439700E06BB}" type="slidenum">
              <a:rPr lang="en-US" smtClean="0"/>
              <a:pPr/>
              <a:t>37</a:t>
            </a:fld>
            <a:endParaRPr lang="en-US" dirty="0"/>
          </a:p>
        </p:txBody>
      </p:sp>
      <p:pic>
        <p:nvPicPr>
          <p:cNvPr id="5" name="Picture 4">
            <a:extLst>
              <a:ext uri="{FF2B5EF4-FFF2-40B4-BE49-F238E27FC236}">
                <a16:creationId xmlns:a16="http://schemas.microsoft.com/office/drawing/2014/main" id="{550EEFCE-B847-A94F-8AC1-B9B89329286F}"/>
              </a:ext>
            </a:extLst>
          </p:cNvPr>
          <p:cNvPicPr>
            <a:picLocks noChangeAspect="1"/>
          </p:cNvPicPr>
          <p:nvPr/>
        </p:nvPicPr>
        <p:blipFill>
          <a:blip r:embed="rId2"/>
          <a:stretch>
            <a:fillRect/>
          </a:stretch>
        </p:blipFill>
        <p:spPr>
          <a:xfrm>
            <a:off x="1893502" y="510176"/>
            <a:ext cx="10016691" cy="5604577"/>
          </a:xfrm>
          <a:prstGeom prst="rect">
            <a:avLst/>
          </a:prstGeom>
        </p:spPr>
      </p:pic>
      <p:sp>
        <p:nvSpPr>
          <p:cNvPr id="6" name="Title 1">
            <a:extLst>
              <a:ext uri="{FF2B5EF4-FFF2-40B4-BE49-F238E27FC236}">
                <a16:creationId xmlns:a16="http://schemas.microsoft.com/office/drawing/2014/main" id="{FB69C075-C982-1846-B0EA-ACAAB6DC1687}"/>
              </a:ext>
            </a:extLst>
          </p:cNvPr>
          <p:cNvSpPr txBox="1">
            <a:spLocks/>
          </p:cNvSpPr>
          <p:nvPr/>
        </p:nvSpPr>
        <p:spPr>
          <a:xfrm>
            <a:off x="344905" y="813118"/>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16</a:t>
            </a:r>
          </a:p>
        </p:txBody>
      </p:sp>
    </p:spTree>
    <p:extLst>
      <p:ext uri="{BB962C8B-B14F-4D97-AF65-F5344CB8AC3E}">
        <p14:creationId xmlns:p14="http://schemas.microsoft.com/office/powerpoint/2010/main" val="1181028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TEXT summarization</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38</a:t>
            </a:fld>
            <a:endParaRPr lang="en-US" dirty="0"/>
          </a:p>
        </p:txBody>
      </p:sp>
    </p:spTree>
    <p:extLst>
      <p:ext uri="{BB962C8B-B14F-4D97-AF65-F5344CB8AC3E}">
        <p14:creationId xmlns:p14="http://schemas.microsoft.com/office/powerpoint/2010/main" val="3609599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055AB6CC-25F2-2840-BB38-A3A89D8BFA5E}"/>
              </a:ext>
            </a:extLst>
          </p:cNvPr>
          <p:cNvSpPr>
            <a:spLocks noGrp="1"/>
          </p:cNvSpPr>
          <p:nvPr>
            <p:ph type="ftr" sz="quarter" idx="11"/>
          </p:nvPr>
        </p:nvSpPr>
        <p:spPr/>
        <p:txBody>
          <a:bodyPr/>
          <a:lstStyle/>
          <a:p>
            <a:fld id="{2C21E114-1C9F-8942-B034-693B8617A9E3}" type="slidenum">
              <a:rPr lang="en-US" altLang="en-US"/>
              <a:pPr/>
              <a:t>39</a:t>
            </a:fld>
            <a:endParaRPr lang="en-US" altLang="en-US"/>
          </a:p>
        </p:txBody>
      </p:sp>
      <p:pic>
        <p:nvPicPr>
          <p:cNvPr id="9" name="Picture 8">
            <a:extLst>
              <a:ext uri="{FF2B5EF4-FFF2-40B4-BE49-F238E27FC236}">
                <a16:creationId xmlns:a16="http://schemas.microsoft.com/office/drawing/2014/main" id="{78049CB9-44F6-8F40-A25D-41AFB3EF1A63}"/>
              </a:ext>
            </a:extLst>
          </p:cNvPr>
          <p:cNvPicPr>
            <a:picLocks noChangeAspect="1"/>
          </p:cNvPicPr>
          <p:nvPr/>
        </p:nvPicPr>
        <p:blipFill rotWithShape="1">
          <a:blip r:embed="rId3"/>
          <a:srcRect r="2680"/>
          <a:stretch/>
        </p:blipFill>
        <p:spPr>
          <a:xfrm>
            <a:off x="3163329" y="531341"/>
            <a:ext cx="6133071" cy="5770605"/>
          </a:xfrm>
          <a:prstGeom prst="rect">
            <a:avLst/>
          </a:prstGeom>
        </p:spPr>
      </p:pic>
    </p:spTree>
    <p:extLst>
      <p:ext uri="{BB962C8B-B14F-4D97-AF65-F5344CB8AC3E}">
        <p14:creationId xmlns:p14="http://schemas.microsoft.com/office/powerpoint/2010/main" val="3255392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WHY THIS Session  </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4</a:t>
            </a:fld>
            <a:endParaRPr lang="en-US" dirty="0"/>
          </a:p>
        </p:txBody>
      </p:sp>
    </p:spTree>
    <p:extLst>
      <p:ext uri="{BB962C8B-B14F-4D97-AF65-F5344CB8AC3E}">
        <p14:creationId xmlns:p14="http://schemas.microsoft.com/office/powerpoint/2010/main" val="32090928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EEB4-9C7E-8044-B4A0-436FC5255ADD}"/>
              </a:ext>
            </a:extLst>
          </p:cNvPr>
          <p:cNvSpPr>
            <a:spLocks noGrp="1"/>
          </p:cNvSpPr>
          <p:nvPr>
            <p:ph type="title"/>
          </p:nvPr>
        </p:nvSpPr>
        <p:spPr/>
        <p:txBody>
          <a:bodyPr/>
          <a:lstStyle/>
          <a:p>
            <a:r>
              <a:rPr lang="en-US" dirty="0"/>
              <a:t>What</a:t>
            </a:r>
          </a:p>
        </p:txBody>
      </p:sp>
      <p:sp>
        <p:nvSpPr>
          <p:cNvPr id="3" name="Footer Placeholder 2">
            <a:extLst>
              <a:ext uri="{FF2B5EF4-FFF2-40B4-BE49-F238E27FC236}">
                <a16:creationId xmlns:a16="http://schemas.microsoft.com/office/drawing/2014/main" id="{2D59455D-3DBC-F644-9367-33169C9AB3D8}"/>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E9574D94-363C-0341-82F4-2CA36BA339A8}"/>
              </a:ext>
            </a:extLst>
          </p:cNvPr>
          <p:cNvSpPr>
            <a:spLocks noGrp="1"/>
          </p:cNvSpPr>
          <p:nvPr>
            <p:ph type="sldNum" sz="quarter" idx="11"/>
          </p:nvPr>
        </p:nvSpPr>
        <p:spPr/>
        <p:txBody>
          <a:bodyPr/>
          <a:lstStyle/>
          <a:p>
            <a:fld id="{65B3A5B5-D464-4D94-A6FF-B439700E06BB}" type="slidenum">
              <a:rPr lang="en-US" smtClean="0"/>
              <a:pPr/>
              <a:t>40</a:t>
            </a:fld>
            <a:endParaRPr lang="en-US" dirty="0"/>
          </a:p>
        </p:txBody>
      </p:sp>
      <p:sp>
        <p:nvSpPr>
          <p:cNvPr id="5" name="TextBox 4">
            <a:extLst>
              <a:ext uri="{FF2B5EF4-FFF2-40B4-BE49-F238E27FC236}">
                <a16:creationId xmlns:a16="http://schemas.microsoft.com/office/drawing/2014/main" id="{736213CF-FB9E-C545-815E-FFDD53FCA655}"/>
              </a:ext>
            </a:extLst>
          </p:cNvPr>
          <p:cNvSpPr txBox="1"/>
          <p:nvPr/>
        </p:nvSpPr>
        <p:spPr>
          <a:xfrm>
            <a:off x="894303" y="1689306"/>
            <a:ext cx="10781881" cy="646331"/>
          </a:xfrm>
          <a:prstGeom prst="rect">
            <a:avLst/>
          </a:prstGeom>
          <a:noFill/>
        </p:spPr>
        <p:txBody>
          <a:bodyPr wrap="square" rtlCol="0">
            <a:spAutoFit/>
          </a:bodyPr>
          <a:lstStyle/>
          <a:p>
            <a:r>
              <a:rPr lang="en-US" i="1" dirty="0"/>
              <a:t>“</a:t>
            </a:r>
            <a:r>
              <a:rPr lang="en-IN" i="1" dirty="0"/>
              <a:t>Text summarization is the technique for generating a concise and precise summary of voluminous texts while focusing on the sections that convey useful information, and without losing the overall meaning”</a:t>
            </a:r>
            <a:endParaRPr lang="en-US" i="1" dirty="0"/>
          </a:p>
        </p:txBody>
      </p:sp>
      <p:pic>
        <p:nvPicPr>
          <p:cNvPr id="6" name="Picture 5">
            <a:extLst>
              <a:ext uri="{FF2B5EF4-FFF2-40B4-BE49-F238E27FC236}">
                <a16:creationId xmlns:a16="http://schemas.microsoft.com/office/drawing/2014/main" id="{D8EAA083-F4F7-0146-B686-CB1210A4EB3B}"/>
              </a:ext>
            </a:extLst>
          </p:cNvPr>
          <p:cNvPicPr>
            <a:picLocks noChangeAspect="1"/>
          </p:cNvPicPr>
          <p:nvPr/>
        </p:nvPicPr>
        <p:blipFill>
          <a:blip r:embed="rId2"/>
          <a:stretch>
            <a:fillRect/>
          </a:stretch>
        </p:blipFill>
        <p:spPr>
          <a:xfrm>
            <a:off x="4050950" y="2778595"/>
            <a:ext cx="4468586" cy="2979057"/>
          </a:xfrm>
          <a:prstGeom prst="rect">
            <a:avLst/>
          </a:prstGeom>
        </p:spPr>
      </p:pic>
    </p:spTree>
    <p:extLst>
      <p:ext uri="{BB962C8B-B14F-4D97-AF65-F5344CB8AC3E}">
        <p14:creationId xmlns:p14="http://schemas.microsoft.com/office/powerpoint/2010/main" val="2714285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611FC7C9-9945-8745-9C06-1E611E42F335}"/>
              </a:ext>
            </a:extLst>
          </p:cNvPr>
          <p:cNvSpPr>
            <a:spLocks noGrp="1"/>
          </p:cNvSpPr>
          <p:nvPr>
            <p:ph type="ftr" sz="quarter" idx="11"/>
          </p:nvPr>
        </p:nvSpPr>
        <p:spPr/>
        <p:txBody>
          <a:bodyPr/>
          <a:lstStyle/>
          <a:p>
            <a:fld id="{89170383-627A-8440-8766-014223F73280}" type="slidenum">
              <a:rPr lang="en-US" altLang="en-US"/>
              <a:pPr/>
              <a:t>41</a:t>
            </a:fld>
            <a:endParaRPr lang="en-US" altLang="en-US"/>
          </a:p>
        </p:txBody>
      </p:sp>
      <p:sp>
        <p:nvSpPr>
          <p:cNvPr id="128002" name="Rectangle 2">
            <a:extLst>
              <a:ext uri="{FF2B5EF4-FFF2-40B4-BE49-F238E27FC236}">
                <a16:creationId xmlns:a16="http://schemas.microsoft.com/office/drawing/2014/main" id="{A1690566-ED9D-664F-AF27-8F424AB4F0F0}"/>
              </a:ext>
            </a:extLst>
          </p:cNvPr>
          <p:cNvSpPr>
            <a:spLocks noGrp="1" noChangeArrowheads="1"/>
          </p:cNvSpPr>
          <p:nvPr>
            <p:ph type="title"/>
          </p:nvPr>
        </p:nvSpPr>
        <p:spPr/>
        <p:txBody>
          <a:bodyPr/>
          <a:lstStyle/>
          <a:p>
            <a:r>
              <a:rPr lang="en-US" altLang="en-US"/>
              <a:t>Headline news — informing</a:t>
            </a:r>
          </a:p>
        </p:txBody>
      </p:sp>
      <p:pic>
        <p:nvPicPr>
          <p:cNvPr id="128004" name="Picture 4" descr="C:\Users\Marcu\headlines.tiff">
            <a:extLst>
              <a:ext uri="{FF2B5EF4-FFF2-40B4-BE49-F238E27FC236}">
                <a16:creationId xmlns:a16="http://schemas.microsoft.com/office/drawing/2014/main" id="{D7A65D46-1E5F-4D43-91B4-0DF2AEB9E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8050" y="1219200"/>
            <a:ext cx="5295900"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6645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D719A413-CFAA-F143-96C3-C876BADC7F59}"/>
              </a:ext>
            </a:extLst>
          </p:cNvPr>
          <p:cNvSpPr>
            <a:spLocks noGrp="1"/>
          </p:cNvSpPr>
          <p:nvPr>
            <p:ph type="ftr" sz="quarter" idx="11"/>
          </p:nvPr>
        </p:nvSpPr>
        <p:spPr/>
        <p:txBody>
          <a:bodyPr/>
          <a:lstStyle/>
          <a:p>
            <a:fld id="{9F26B473-7133-AD41-8554-DA118B9A2645}" type="slidenum">
              <a:rPr lang="en-US" altLang="en-US"/>
              <a:pPr/>
              <a:t>42</a:t>
            </a:fld>
            <a:endParaRPr lang="en-US" altLang="en-US"/>
          </a:p>
        </p:txBody>
      </p:sp>
      <p:sp>
        <p:nvSpPr>
          <p:cNvPr id="129026" name="Rectangle 1026">
            <a:extLst>
              <a:ext uri="{FF2B5EF4-FFF2-40B4-BE49-F238E27FC236}">
                <a16:creationId xmlns:a16="http://schemas.microsoft.com/office/drawing/2014/main" id="{4F25416D-3C02-D24A-BE93-4D8A335EDDD0}"/>
              </a:ext>
            </a:extLst>
          </p:cNvPr>
          <p:cNvSpPr>
            <a:spLocks noGrp="1" noChangeArrowheads="1"/>
          </p:cNvSpPr>
          <p:nvPr>
            <p:ph type="title"/>
          </p:nvPr>
        </p:nvSpPr>
        <p:spPr/>
        <p:txBody>
          <a:bodyPr/>
          <a:lstStyle/>
          <a:p>
            <a:r>
              <a:rPr lang="en-US" altLang="en-US" dirty="0"/>
              <a:t>TV-GUIDES — decision making</a:t>
            </a:r>
          </a:p>
        </p:txBody>
      </p:sp>
      <p:pic>
        <p:nvPicPr>
          <p:cNvPr id="129027" name="Picture 1027" descr="C:\Users\Marcu\tv-guide.tiff">
            <a:extLst>
              <a:ext uri="{FF2B5EF4-FFF2-40B4-BE49-F238E27FC236}">
                <a16:creationId xmlns:a16="http://schemas.microsoft.com/office/drawing/2014/main" id="{62DDAEDC-3CCC-FF40-9468-ECF14A47CFA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238500" y="1219200"/>
            <a:ext cx="5715000" cy="489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22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2D94F3FB-A351-C14B-858B-903E0D670E61}"/>
              </a:ext>
            </a:extLst>
          </p:cNvPr>
          <p:cNvSpPr>
            <a:spLocks noGrp="1"/>
          </p:cNvSpPr>
          <p:nvPr>
            <p:ph type="ftr" sz="quarter" idx="11"/>
          </p:nvPr>
        </p:nvSpPr>
        <p:spPr/>
        <p:txBody>
          <a:bodyPr/>
          <a:lstStyle/>
          <a:p>
            <a:fld id="{A7D29108-C510-DD48-BA46-CB245DE702F8}" type="slidenum">
              <a:rPr lang="en-US" altLang="en-US"/>
              <a:pPr/>
              <a:t>43</a:t>
            </a:fld>
            <a:endParaRPr lang="en-US" altLang="en-US"/>
          </a:p>
        </p:txBody>
      </p:sp>
      <p:sp>
        <p:nvSpPr>
          <p:cNvPr id="130050" name="Rectangle 2">
            <a:extLst>
              <a:ext uri="{FF2B5EF4-FFF2-40B4-BE49-F238E27FC236}">
                <a16:creationId xmlns:a16="http://schemas.microsoft.com/office/drawing/2014/main" id="{B035A7D5-B07D-9A4F-B1A8-5C2AD1C554AE}"/>
              </a:ext>
            </a:extLst>
          </p:cNvPr>
          <p:cNvSpPr>
            <a:spLocks noGrp="1" noChangeArrowheads="1"/>
          </p:cNvSpPr>
          <p:nvPr>
            <p:ph type="title"/>
          </p:nvPr>
        </p:nvSpPr>
        <p:spPr/>
        <p:txBody>
          <a:bodyPr/>
          <a:lstStyle/>
          <a:p>
            <a:r>
              <a:rPr lang="en-US" altLang="en-US"/>
              <a:t>Abstracts of papers — time saving</a:t>
            </a:r>
          </a:p>
        </p:txBody>
      </p:sp>
      <p:pic>
        <p:nvPicPr>
          <p:cNvPr id="130051" name="Picture 3" descr="C:\Users\Marcu\paper-abstract.tiff">
            <a:extLst>
              <a:ext uri="{FF2B5EF4-FFF2-40B4-BE49-F238E27FC236}">
                <a16:creationId xmlns:a16="http://schemas.microsoft.com/office/drawing/2014/main" id="{DB4F3F0B-6B3A-8A43-82FE-4596548F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075" y="1219201"/>
            <a:ext cx="6419850" cy="491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53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2D6A124B-2589-6C4D-9BD0-17B08056C563}"/>
              </a:ext>
            </a:extLst>
          </p:cNvPr>
          <p:cNvSpPr>
            <a:spLocks noGrp="1"/>
          </p:cNvSpPr>
          <p:nvPr>
            <p:ph type="ftr" sz="quarter" idx="11"/>
          </p:nvPr>
        </p:nvSpPr>
        <p:spPr/>
        <p:txBody>
          <a:bodyPr/>
          <a:lstStyle/>
          <a:p>
            <a:fld id="{412D94C1-FE16-DF46-8799-5D20790839CF}" type="slidenum">
              <a:rPr lang="en-US" altLang="en-US"/>
              <a:pPr/>
              <a:t>44</a:t>
            </a:fld>
            <a:endParaRPr lang="en-US" altLang="en-US"/>
          </a:p>
        </p:txBody>
      </p:sp>
      <p:sp>
        <p:nvSpPr>
          <p:cNvPr id="132098" name="Rectangle 2">
            <a:extLst>
              <a:ext uri="{FF2B5EF4-FFF2-40B4-BE49-F238E27FC236}">
                <a16:creationId xmlns:a16="http://schemas.microsoft.com/office/drawing/2014/main" id="{2F7B1C35-00AB-5347-8A76-CF7A10B8E94B}"/>
              </a:ext>
            </a:extLst>
          </p:cNvPr>
          <p:cNvSpPr>
            <a:spLocks noGrp="1" noChangeArrowheads="1"/>
          </p:cNvSpPr>
          <p:nvPr>
            <p:ph type="title"/>
          </p:nvPr>
        </p:nvSpPr>
        <p:spPr/>
        <p:txBody>
          <a:bodyPr/>
          <a:lstStyle/>
          <a:p>
            <a:r>
              <a:rPr lang="en-US" altLang="en-US"/>
              <a:t>Textual Directions — planning</a:t>
            </a:r>
          </a:p>
        </p:txBody>
      </p:sp>
      <p:pic>
        <p:nvPicPr>
          <p:cNvPr id="132099" name="Picture 3" descr="C:\Users\Marcu\map-text.tiff">
            <a:extLst>
              <a:ext uri="{FF2B5EF4-FFF2-40B4-BE49-F238E27FC236}">
                <a16:creationId xmlns:a16="http://schemas.microsoft.com/office/drawing/2014/main" id="{C6CC6F28-477D-4C44-8060-9ECA314C02F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814320" y="1229360"/>
            <a:ext cx="762000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059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E3E0-E094-8A4E-A332-ACD983CBC3F2}"/>
              </a:ext>
            </a:extLst>
          </p:cNvPr>
          <p:cNvSpPr>
            <a:spLocks noGrp="1"/>
          </p:cNvSpPr>
          <p:nvPr>
            <p:ph type="title"/>
          </p:nvPr>
        </p:nvSpPr>
        <p:spPr/>
        <p:txBody>
          <a:bodyPr/>
          <a:lstStyle/>
          <a:p>
            <a:r>
              <a:rPr lang="en-US" dirty="0"/>
              <a:t>Types</a:t>
            </a:r>
          </a:p>
        </p:txBody>
      </p:sp>
      <p:sp>
        <p:nvSpPr>
          <p:cNvPr id="7" name="Content Placeholder 6">
            <a:extLst>
              <a:ext uri="{FF2B5EF4-FFF2-40B4-BE49-F238E27FC236}">
                <a16:creationId xmlns:a16="http://schemas.microsoft.com/office/drawing/2014/main" id="{9B65B785-8519-A74D-8CF1-532EC1DC2316}"/>
              </a:ext>
            </a:extLst>
          </p:cNvPr>
          <p:cNvSpPr>
            <a:spLocks noGrp="1"/>
          </p:cNvSpPr>
          <p:nvPr>
            <p:ph sz="half" idx="1"/>
          </p:nvPr>
        </p:nvSpPr>
        <p:spPr>
          <a:xfrm>
            <a:off x="609600" y="1328572"/>
            <a:ext cx="5278734" cy="4511040"/>
          </a:xfrm>
        </p:spPr>
        <p:txBody>
          <a:bodyPr/>
          <a:lstStyle/>
          <a:p>
            <a:endParaRPr lang="en-IN" sz="1400" dirty="0"/>
          </a:p>
          <a:p>
            <a:endParaRPr lang="en-IN" sz="1400" dirty="0"/>
          </a:p>
          <a:p>
            <a:pPr algn="just"/>
            <a:r>
              <a:rPr lang="en-IN" sz="1400" dirty="0"/>
              <a:t>A subset of words that represent the most important points is pulled from a piece of text and combined to make a summary</a:t>
            </a:r>
          </a:p>
          <a:p>
            <a:pPr algn="just"/>
            <a:endParaRPr lang="en-IN" sz="1400" dirty="0"/>
          </a:p>
          <a:p>
            <a:pPr algn="just"/>
            <a:r>
              <a:rPr lang="en-IN" sz="1400" dirty="0"/>
              <a:t>Think of it as a highlighter—which selects the main information from a source text</a:t>
            </a:r>
          </a:p>
          <a:p>
            <a:pPr algn="just"/>
            <a:endParaRPr lang="en-IN" sz="1400" dirty="0"/>
          </a:p>
          <a:p>
            <a:pPr algn="just"/>
            <a:r>
              <a:rPr lang="en-IN" sz="1400" dirty="0"/>
              <a:t>Involves weighing the essential sections of sentences and using the results to generate summaries</a:t>
            </a:r>
          </a:p>
          <a:p>
            <a:pPr algn="just"/>
            <a:endParaRPr lang="en-IN" sz="1400" dirty="0"/>
          </a:p>
        </p:txBody>
      </p:sp>
      <p:sp>
        <p:nvSpPr>
          <p:cNvPr id="8" name="Content Placeholder 7">
            <a:extLst>
              <a:ext uri="{FF2B5EF4-FFF2-40B4-BE49-F238E27FC236}">
                <a16:creationId xmlns:a16="http://schemas.microsoft.com/office/drawing/2014/main" id="{A5223CB1-F71E-2E4D-8258-3C075624BA30}"/>
              </a:ext>
            </a:extLst>
          </p:cNvPr>
          <p:cNvSpPr>
            <a:spLocks noGrp="1"/>
          </p:cNvSpPr>
          <p:nvPr>
            <p:ph sz="half" idx="2"/>
          </p:nvPr>
        </p:nvSpPr>
        <p:spPr>
          <a:xfrm>
            <a:off x="6111854" y="1197864"/>
            <a:ext cx="5278734" cy="4511040"/>
          </a:xfrm>
        </p:spPr>
        <p:txBody>
          <a:bodyPr/>
          <a:lstStyle/>
          <a:p>
            <a:pPr algn="just"/>
            <a:endParaRPr lang="en-IN" sz="1400" dirty="0"/>
          </a:p>
          <a:p>
            <a:pPr algn="just"/>
            <a:endParaRPr lang="en-IN" sz="1400" dirty="0"/>
          </a:p>
          <a:p>
            <a:pPr algn="just"/>
            <a:endParaRPr lang="en-IN" sz="1400" dirty="0"/>
          </a:p>
          <a:p>
            <a:pPr algn="just"/>
            <a:r>
              <a:rPr lang="en-IN" sz="1400" dirty="0"/>
              <a:t>The extracted summary can contain new phrases and sentences that represent the most important information from the source text</a:t>
            </a:r>
          </a:p>
          <a:p>
            <a:pPr algn="just"/>
            <a:endParaRPr lang="en-IN" sz="1400" dirty="0"/>
          </a:p>
          <a:p>
            <a:pPr algn="just"/>
            <a:r>
              <a:rPr lang="en-IN" sz="1400" dirty="0"/>
              <a:t>Better at overcoming the grammatical inaccuracies of the extraction techniques</a:t>
            </a:r>
          </a:p>
          <a:p>
            <a:pPr algn="just"/>
            <a:endParaRPr lang="en-IN" sz="1400" dirty="0"/>
          </a:p>
          <a:p>
            <a:pPr algn="just"/>
            <a:r>
              <a:rPr lang="en-IN" sz="1400" dirty="0"/>
              <a:t>Requires more sophisticated and complicated techniques </a:t>
            </a:r>
            <a:endParaRPr lang="en-US" sz="1400" dirty="0"/>
          </a:p>
        </p:txBody>
      </p:sp>
      <p:sp>
        <p:nvSpPr>
          <p:cNvPr id="3" name="Footer Placeholder 2">
            <a:extLst>
              <a:ext uri="{FF2B5EF4-FFF2-40B4-BE49-F238E27FC236}">
                <a16:creationId xmlns:a16="http://schemas.microsoft.com/office/drawing/2014/main" id="{81D61D3C-FBEC-494D-8C30-991A994A5179}"/>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6B6ABE0F-EDAB-7F45-B41D-E2650D193C41}"/>
              </a:ext>
            </a:extLst>
          </p:cNvPr>
          <p:cNvSpPr>
            <a:spLocks noGrp="1"/>
          </p:cNvSpPr>
          <p:nvPr>
            <p:ph type="sldNum" sz="quarter" idx="11"/>
          </p:nvPr>
        </p:nvSpPr>
        <p:spPr/>
        <p:txBody>
          <a:bodyPr/>
          <a:lstStyle/>
          <a:p>
            <a:fld id="{65B3A5B5-D464-4D94-A6FF-B439700E06BB}" type="slidenum">
              <a:rPr lang="en-US" smtClean="0"/>
              <a:pPr/>
              <a:t>45</a:t>
            </a:fld>
            <a:endParaRPr lang="en-US" dirty="0"/>
          </a:p>
        </p:txBody>
      </p:sp>
      <p:sp>
        <p:nvSpPr>
          <p:cNvPr id="9" name="Text Placeholder 8">
            <a:extLst>
              <a:ext uri="{FF2B5EF4-FFF2-40B4-BE49-F238E27FC236}">
                <a16:creationId xmlns:a16="http://schemas.microsoft.com/office/drawing/2014/main" id="{980B15A1-A466-EB47-8FE3-59F5789371B1}"/>
              </a:ext>
            </a:extLst>
          </p:cNvPr>
          <p:cNvSpPr>
            <a:spLocks noGrp="1"/>
          </p:cNvSpPr>
          <p:nvPr>
            <p:ph type="body" sz="quarter" idx="12"/>
          </p:nvPr>
        </p:nvSpPr>
        <p:spPr/>
        <p:txBody>
          <a:bodyPr/>
          <a:lstStyle/>
          <a:p>
            <a:endParaRPr lang="en-IN" b="1" dirty="0"/>
          </a:p>
          <a:p>
            <a:r>
              <a:rPr lang="en-IN" b="1" dirty="0"/>
              <a:t>Extraction-based summarization</a:t>
            </a:r>
          </a:p>
          <a:p>
            <a:endParaRPr lang="en-US" dirty="0"/>
          </a:p>
        </p:txBody>
      </p:sp>
      <p:sp>
        <p:nvSpPr>
          <p:cNvPr id="10" name="Text Placeholder 9">
            <a:extLst>
              <a:ext uri="{FF2B5EF4-FFF2-40B4-BE49-F238E27FC236}">
                <a16:creationId xmlns:a16="http://schemas.microsoft.com/office/drawing/2014/main" id="{A56456F6-9951-684F-A18A-D032FCDA1951}"/>
              </a:ext>
            </a:extLst>
          </p:cNvPr>
          <p:cNvSpPr>
            <a:spLocks noGrp="1"/>
          </p:cNvSpPr>
          <p:nvPr>
            <p:ph type="body" sz="quarter" idx="13"/>
          </p:nvPr>
        </p:nvSpPr>
        <p:spPr/>
        <p:txBody>
          <a:bodyPr/>
          <a:lstStyle/>
          <a:p>
            <a:endParaRPr lang="en-IN" b="1" dirty="0"/>
          </a:p>
          <a:p>
            <a:r>
              <a:rPr lang="en-IN" b="1" dirty="0"/>
              <a:t>Abstraction-based summarization</a:t>
            </a:r>
          </a:p>
          <a:p>
            <a:endParaRPr lang="en-US" dirty="0"/>
          </a:p>
        </p:txBody>
      </p:sp>
      <p:sp>
        <p:nvSpPr>
          <p:cNvPr id="6" name="Rectangle 5">
            <a:extLst>
              <a:ext uri="{FF2B5EF4-FFF2-40B4-BE49-F238E27FC236}">
                <a16:creationId xmlns:a16="http://schemas.microsoft.com/office/drawing/2014/main" id="{1F5146A2-3CAB-6647-88E8-D437DAA42E91}"/>
              </a:ext>
            </a:extLst>
          </p:cNvPr>
          <p:cNvSpPr/>
          <p:nvPr/>
        </p:nvSpPr>
        <p:spPr>
          <a:xfrm>
            <a:off x="3048000" y="2967335"/>
            <a:ext cx="6096000" cy="646331"/>
          </a:xfrm>
          <a:prstGeom prst="rect">
            <a:avLst/>
          </a:prstGeom>
        </p:spPr>
        <p:txBody>
          <a:bodyPr>
            <a:spAutoFit/>
          </a:bodyPr>
          <a:lstStyle/>
          <a:p>
            <a:br>
              <a:rPr lang="en-IN" dirty="0"/>
            </a:br>
            <a:endParaRPr lang="en-US" dirty="0"/>
          </a:p>
        </p:txBody>
      </p:sp>
      <p:pic>
        <p:nvPicPr>
          <p:cNvPr id="11" name="Picture 10">
            <a:extLst>
              <a:ext uri="{FF2B5EF4-FFF2-40B4-BE49-F238E27FC236}">
                <a16:creationId xmlns:a16="http://schemas.microsoft.com/office/drawing/2014/main" id="{B94886A4-1B5E-5A49-8B94-D572B0278CD5}"/>
              </a:ext>
            </a:extLst>
          </p:cNvPr>
          <p:cNvPicPr>
            <a:picLocks noChangeAspect="1"/>
          </p:cNvPicPr>
          <p:nvPr/>
        </p:nvPicPr>
        <p:blipFill>
          <a:blip r:embed="rId3"/>
          <a:stretch>
            <a:fillRect/>
          </a:stretch>
        </p:blipFill>
        <p:spPr>
          <a:xfrm>
            <a:off x="294780" y="4004872"/>
            <a:ext cx="5754113" cy="2387600"/>
          </a:xfrm>
          <a:prstGeom prst="rect">
            <a:avLst/>
          </a:prstGeom>
        </p:spPr>
      </p:pic>
      <p:pic>
        <p:nvPicPr>
          <p:cNvPr id="13" name="Picture 12">
            <a:extLst>
              <a:ext uri="{FF2B5EF4-FFF2-40B4-BE49-F238E27FC236}">
                <a16:creationId xmlns:a16="http://schemas.microsoft.com/office/drawing/2014/main" id="{4803C5AA-D187-0E41-A71F-F85533D2B8B0}"/>
              </a:ext>
            </a:extLst>
          </p:cNvPr>
          <p:cNvPicPr>
            <a:picLocks noChangeAspect="1"/>
          </p:cNvPicPr>
          <p:nvPr/>
        </p:nvPicPr>
        <p:blipFill>
          <a:blip r:embed="rId4"/>
          <a:stretch>
            <a:fillRect/>
          </a:stretch>
        </p:blipFill>
        <p:spPr>
          <a:xfrm>
            <a:off x="6209453" y="4004872"/>
            <a:ext cx="5664200" cy="2387600"/>
          </a:xfrm>
          <a:prstGeom prst="rect">
            <a:avLst/>
          </a:prstGeom>
        </p:spPr>
      </p:pic>
    </p:spTree>
    <p:extLst>
      <p:ext uri="{BB962C8B-B14F-4D97-AF65-F5344CB8AC3E}">
        <p14:creationId xmlns:p14="http://schemas.microsoft.com/office/powerpoint/2010/main" val="4153718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Approaches</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46</a:t>
            </a:fld>
            <a:endParaRPr lang="en-US" dirty="0"/>
          </a:p>
        </p:txBody>
      </p:sp>
    </p:spTree>
    <p:extLst>
      <p:ext uri="{BB962C8B-B14F-4D97-AF65-F5344CB8AC3E}">
        <p14:creationId xmlns:p14="http://schemas.microsoft.com/office/powerpoint/2010/main" val="415447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0144166-524E-374F-AEA2-0DC70F3AED50}"/>
              </a:ext>
            </a:extLst>
          </p:cNvPr>
          <p:cNvPicPr>
            <a:picLocks noGrp="1" noChangeAspect="1"/>
          </p:cNvPicPr>
          <p:nvPr>
            <p:ph idx="1"/>
          </p:nvPr>
        </p:nvPicPr>
        <p:blipFill>
          <a:blip r:embed="rId2"/>
          <a:stretch>
            <a:fillRect/>
          </a:stretch>
        </p:blipFill>
        <p:spPr>
          <a:xfrm>
            <a:off x="2365817" y="1193800"/>
            <a:ext cx="7460365" cy="4752975"/>
          </a:xfrm>
        </p:spPr>
      </p:pic>
      <p:sp>
        <p:nvSpPr>
          <p:cNvPr id="3" name="Title 2">
            <a:extLst>
              <a:ext uri="{FF2B5EF4-FFF2-40B4-BE49-F238E27FC236}">
                <a16:creationId xmlns:a16="http://schemas.microsoft.com/office/drawing/2014/main" id="{541B0173-EE66-A042-A3DA-CDC996E367CB}"/>
              </a:ext>
            </a:extLst>
          </p:cNvPr>
          <p:cNvSpPr>
            <a:spLocks noGrp="1"/>
          </p:cNvSpPr>
          <p:nvPr>
            <p:ph type="title"/>
          </p:nvPr>
        </p:nvSpPr>
        <p:spPr/>
        <p:txBody>
          <a:bodyPr/>
          <a:lstStyle/>
          <a:p>
            <a:r>
              <a:rPr lang="en-US" dirty="0"/>
              <a:t>Seq2Seq</a:t>
            </a:r>
          </a:p>
        </p:txBody>
      </p:sp>
      <p:sp>
        <p:nvSpPr>
          <p:cNvPr id="4" name="Footer Placeholder 3">
            <a:extLst>
              <a:ext uri="{FF2B5EF4-FFF2-40B4-BE49-F238E27FC236}">
                <a16:creationId xmlns:a16="http://schemas.microsoft.com/office/drawing/2014/main" id="{FBCFA645-4B26-944B-AB2E-B30B0429C9B5}"/>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0A8ACBE6-A1C3-7C4C-A1D0-509B73254267}"/>
              </a:ext>
            </a:extLst>
          </p:cNvPr>
          <p:cNvSpPr>
            <a:spLocks noGrp="1"/>
          </p:cNvSpPr>
          <p:nvPr>
            <p:ph type="sldNum" sz="quarter" idx="11"/>
          </p:nvPr>
        </p:nvSpPr>
        <p:spPr/>
        <p:txBody>
          <a:bodyPr/>
          <a:lstStyle/>
          <a:p>
            <a:fld id="{65B3A5B5-D464-4D94-A6FF-B439700E06BB}" type="slidenum">
              <a:rPr lang="en-US" smtClean="0"/>
              <a:pPr/>
              <a:t>47</a:t>
            </a:fld>
            <a:endParaRPr lang="en-US" dirty="0"/>
          </a:p>
        </p:txBody>
      </p:sp>
    </p:spTree>
    <p:extLst>
      <p:ext uri="{BB962C8B-B14F-4D97-AF65-F5344CB8AC3E}">
        <p14:creationId xmlns:p14="http://schemas.microsoft.com/office/powerpoint/2010/main" val="2601580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419113D-5656-5340-A015-A3ECA228EE5D}"/>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E546D0B7-2955-6541-9A03-DD0CE1EE7D61}"/>
              </a:ext>
            </a:extLst>
          </p:cNvPr>
          <p:cNvSpPr>
            <a:spLocks noGrp="1"/>
          </p:cNvSpPr>
          <p:nvPr>
            <p:ph type="sldNum" sz="quarter" idx="11"/>
          </p:nvPr>
        </p:nvSpPr>
        <p:spPr/>
        <p:txBody>
          <a:bodyPr/>
          <a:lstStyle/>
          <a:p>
            <a:fld id="{65B3A5B5-D464-4D94-A6FF-B439700E06BB}" type="slidenum">
              <a:rPr lang="en-US" smtClean="0"/>
              <a:pPr/>
              <a:t>48</a:t>
            </a:fld>
            <a:endParaRPr lang="en-US" dirty="0"/>
          </a:p>
        </p:txBody>
      </p:sp>
      <p:pic>
        <p:nvPicPr>
          <p:cNvPr id="7" name="Picture 6">
            <a:extLst>
              <a:ext uri="{FF2B5EF4-FFF2-40B4-BE49-F238E27FC236}">
                <a16:creationId xmlns:a16="http://schemas.microsoft.com/office/drawing/2014/main" id="{79BE039B-367E-8E4A-9A3D-F143628BE35A}"/>
              </a:ext>
            </a:extLst>
          </p:cNvPr>
          <p:cNvPicPr>
            <a:picLocks noChangeAspect="1"/>
          </p:cNvPicPr>
          <p:nvPr/>
        </p:nvPicPr>
        <p:blipFill rotWithShape="1">
          <a:blip r:embed="rId2"/>
          <a:srcRect l="1558" t="1134" r="-1557" b="7372"/>
          <a:stretch/>
        </p:blipFill>
        <p:spPr>
          <a:xfrm>
            <a:off x="6096000" y="435894"/>
            <a:ext cx="5280167" cy="5792186"/>
          </a:xfrm>
          <a:prstGeom prst="rect">
            <a:avLst/>
          </a:prstGeom>
        </p:spPr>
      </p:pic>
      <p:sp>
        <p:nvSpPr>
          <p:cNvPr id="6" name="Title 2">
            <a:extLst>
              <a:ext uri="{FF2B5EF4-FFF2-40B4-BE49-F238E27FC236}">
                <a16:creationId xmlns:a16="http://schemas.microsoft.com/office/drawing/2014/main" id="{A2BFA319-4841-2743-BFA4-F02FF4F58001}"/>
              </a:ext>
            </a:extLst>
          </p:cNvPr>
          <p:cNvSpPr>
            <a:spLocks noGrp="1"/>
          </p:cNvSpPr>
          <p:nvPr>
            <p:ph type="title"/>
          </p:nvPr>
        </p:nvSpPr>
        <p:spPr>
          <a:xfrm>
            <a:off x="142240" y="259199"/>
            <a:ext cx="3190240" cy="666786"/>
          </a:xfrm>
        </p:spPr>
        <p:txBody>
          <a:bodyPr/>
          <a:lstStyle/>
          <a:p>
            <a:r>
              <a:rPr lang="en-US" dirty="0"/>
              <a:t>Applications</a:t>
            </a:r>
          </a:p>
        </p:txBody>
      </p:sp>
      <p:sp>
        <p:nvSpPr>
          <p:cNvPr id="3" name="Rectangle 2">
            <a:extLst>
              <a:ext uri="{FF2B5EF4-FFF2-40B4-BE49-F238E27FC236}">
                <a16:creationId xmlns:a16="http://schemas.microsoft.com/office/drawing/2014/main" id="{9EB69A67-D3C4-314B-8D77-CAF9ECFA4AC0}"/>
              </a:ext>
            </a:extLst>
          </p:cNvPr>
          <p:cNvSpPr/>
          <p:nvPr/>
        </p:nvSpPr>
        <p:spPr>
          <a:xfrm>
            <a:off x="9225280" y="2712720"/>
            <a:ext cx="1706880" cy="254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718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571A5F-30AD-8C46-8C5D-BA42F4FB54C0}"/>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1357D372-208E-5A4F-AAA1-C016A4CCD8AB}"/>
              </a:ext>
            </a:extLst>
          </p:cNvPr>
          <p:cNvSpPr>
            <a:spLocks noGrp="1"/>
          </p:cNvSpPr>
          <p:nvPr>
            <p:ph type="sldNum" sz="quarter" idx="11"/>
          </p:nvPr>
        </p:nvSpPr>
        <p:spPr/>
        <p:txBody>
          <a:bodyPr/>
          <a:lstStyle/>
          <a:p>
            <a:fld id="{65B3A5B5-D464-4D94-A6FF-B439700E06BB}" type="slidenum">
              <a:rPr lang="en-US" smtClean="0"/>
              <a:pPr/>
              <a:t>49</a:t>
            </a:fld>
            <a:endParaRPr lang="en-US" dirty="0"/>
          </a:p>
        </p:txBody>
      </p:sp>
      <p:pic>
        <p:nvPicPr>
          <p:cNvPr id="7" name="Picture 6">
            <a:extLst>
              <a:ext uri="{FF2B5EF4-FFF2-40B4-BE49-F238E27FC236}">
                <a16:creationId xmlns:a16="http://schemas.microsoft.com/office/drawing/2014/main" id="{8E01E820-5BF5-374E-8FC5-A823E8B4AC5B}"/>
              </a:ext>
            </a:extLst>
          </p:cNvPr>
          <p:cNvPicPr>
            <a:picLocks noChangeAspect="1"/>
          </p:cNvPicPr>
          <p:nvPr/>
        </p:nvPicPr>
        <p:blipFill rotWithShape="1">
          <a:blip r:embed="rId3"/>
          <a:srcRect b="31627"/>
          <a:stretch/>
        </p:blipFill>
        <p:spPr>
          <a:xfrm>
            <a:off x="1127760" y="1721961"/>
            <a:ext cx="9055100" cy="3195479"/>
          </a:xfrm>
          <a:prstGeom prst="rect">
            <a:avLst/>
          </a:prstGeom>
        </p:spPr>
      </p:pic>
      <p:sp>
        <p:nvSpPr>
          <p:cNvPr id="10" name="Title 2">
            <a:extLst>
              <a:ext uri="{FF2B5EF4-FFF2-40B4-BE49-F238E27FC236}">
                <a16:creationId xmlns:a16="http://schemas.microsoft.com/office/drawing/2014/main" id="{5F33F3AA-D7A3-CC47-BA07-3C2872EEE053}"/>
              </a:ext>
            </a:extLst>
          </p:cNvPr>
          <p:cNvSpPr>
            <a:spLocks noGrp="1"/>
          </p:cNvSpPr>
          <p:nvPr>
            <p:ph type="title"/>
          </p:nvPr>
        </p:nvSpPr>
        <p:spPr>
          <a:xfrm>
            <a:off x="609600" y="308257"/>
            <a:ext cx="10972800" cy="666786"/>
          </a:xfrm>
        </p:spPr>
        <p:txBody>
          <a:bodyPr/>
          <a:lstStyle/>
          <a:p>
            <a:r>
              <a:rPr lang="en-US" dirty="0"/>
              <a:t>Encoder and Decoder Model</a:t>
            </a:r>
          </a:p>
        </p:txBody>
      </p:sp>
    </p:spTree>
    <p:extLst>
      <p:ext uri="{BB962C8B-B14F-4D97-AF65-F5344CB8AC3E}">
        <p14:creationId xmlns:p14="http://schemas.microsoft.com/office/powerpoint/2010/main" val="2808562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607151-0699-7A42-AB2F-75E48E56F71A}"/>
              </a:ext>
            </a:extLst>
          </p:cNvPr>
          <p:cNvSpPr>
            <a:spLocks noGrp="1"/>
          </p:cNvSpPr>
          <p:nvPr>
            <p:ph type="title"/>
          </p:nvPr>
        </p:nvSpPr>
        <p:spPr>
          <a:xfrm>
            <a:off x="2935029" y="655388"/>
            <a:ext cx="5221224" cy="455189"/>
          </a:xfrm>
        </p:spPr>
        <p:txBody>
          <a:bodyPr/>
          <a:lstStyle/>
          <a:p>
            <a:r>
              <a:rPr lang="en-US" dirty="0"/>
              <a:t> Takeaways </a:t>
            </a:r>
          </a:p>
        </p:txBody>
      </p:sp>
      <p:sp>
        <p:nvSpPr>
          <p:cNvPr id="5" name="Slide Number Placeholder 4">
            <a:extLst>
              <a:ext uri="{FF2B5EF4-FFF2-40B4-BE49-F238E27FC236}">
                <a16:creationId xmlns:a16="http://schemas.microsoft.com/office/drawing/2014/main" id="{3E479CEC-70A7-6C47-A3B7-0475C25DD09C}"/>
              </a:ext>
            </a:extLst>
          </p:cNvPr>
          <p:cNvSpPr>
            <a:spLocks noGrp="1"/>
          </p:cNvSpPr>
          <p:nvPr>
            <p:ph type="sldNum" sz="quarter" idx="12"/>
          </p:nvPr>
        </p:nvSpPr>
        <p:spPr/>
        <p:txBody>
          <a:bodyPr/>
          <a:lstStyle/>
          <a:p>
            <a:fld id="{58B792A5-9BAE-6942-BFE1-9FCDB51EA51E}" type="slidenum">
              <a:rPr lang="en-US" smtClean="0"/>
              <a:pPr/>
              <a:t>5</a:t>
            </a:fld>
            <a:endParaRPr lang="en-US" dirty="0"/>
          </a:p>
        </p:txBody>
      </p:sp>
      <p:sp>
        <p:nvSpPr>
          <p:cNvPr id="9" name="Text Placeholder 8"/>
          <p:cNvSpPr>
            <a:spLocks noGrp="1"/>
          </p:cNvSpPr>
          <p:nvPr>
            <p:ph type="body" sz="quarter" idx="10"/>
          </p:nvPr>
        </p:nvSpPr>
        <p:spPr>
          <a:xfrm>
            <a:off x="474617" y="2129394"/>
            <a:ext cx="11794420" cy="3696640"/>
          </a:xfrm>
        </p:spPr>
        <p:txBody>
          <a:bodyPr>
            <a:normAutofit/>
          </a:bodyPr>
          <a:lstStyle/>
          <a:p>
            <a:pPr marL="342900" indent="-342900">
              <a:buFont typeface="Arial" panose="020B0604020202020204" pitchFamily="34" charset="0"/>
              <a:buChar char="•"/>
            </a:pPr>
            <a:r>
              <a:rPr lang="en-US" sz="2000" dirty="0"/>
              <a:t>What are sequence2sequence models and attention networks and how do they work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can I move from just model building using Jupyter notebooks to training models on Kubernetes cluster ?</a:t>
            </a:r>
          </a:p>
          <a:p>
            <a:pPr marL="0" indent="0">
              <a:buNone/>
            </a:pPr>
            <a:endParaRPr lang="en-US" sz="2000" dirty="0"/>
          </a:p>
          <a:p>
            <a:pPr marL="0" indent="0">
              <a:buNone/>
            </a:pPr>
            <a:endParaRPr lang="en-US" sz="2000" strike="sngStrike" dirty="0"/>
          </a:p>
          <a:p>
            <a:pPr marL="342900" indent="-342900">
              <a:buFont typeface="Arial" panose="020B0604020202020204" pitchFamily="34" charset="0"/>
              <a:buChar char="•"/>
            </a:pPr>
            <a:r>
              <a:rPr lang="en-US" sz="2000" dirty="0"/>
              <a:t>What does it take to build end-to–end Machine Learning implementation lifecycle ?</a:t>
            </a:r>
            <a:endParaRPr lang="en-US" sz="2000" strike="sngStrike" dirty="0"/>
          </a:p>
          <a:p>
            <a:pPr marL="0" indent="0">
              <a:buNone/>
            </a:pPr>
            <a:endParaRPr lang="en-US" sz="2000" dirty="0"/>
          </a:p>
        </p:txBody>
      </p:sp>
    </p:spTree>
    <p:extLst>
      <p:ext uri="{BB962C8B-B14F-4D97-AF65-F5344CB8AC3E}">
        <p14:creationId xmlns:p14="http://schemas.microsoft.com/office/powerpoint/2010/main" val="285709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FE81DC8-CC7B-4E4D-A717-78709E1DD852}"/>
              </a:ext>
            </a:extLst>
          </p:cNvPr>
          <p:cNvPicPr>
            <a:picLocks noGrp="1" noChangeAspect="1"/>
          </p:cNvPicPr>
          <p:nvPr>
            <p:ph idx="1"/>
          </p:nvPr>
        </p:nvPicPr>
        <p:blipFill>
          <a:blip r:embed="rId3"/>
          <a:stretch>
            <a:fillRect/>
          </a:stretch>
        </p:blipFill>
        <p:spPr>
          <a:xfrm>
            <a:off x="850535" y="1855537"/>
            <a:ext cx="5044939" cy="2728495"/>
          </a:xfrm>
        </p:spPr>
      </p:pic>
      <p:sp>
        <p:nvSpPr>
          <p:cNvPr id="3" name="Title 2">
            <a:extLst>
              <a:ext uri="{FF2B5EF4-FFF2-40B4-BE49-F238E27FC236}">
                <a16:creationId xmlns:a16="http://schemas.microsoft.com/office/drawing/2014/main" id="{E6776095-DF7B-C04D-A7B4-067D050EF03E}"/>
              </a:ext>
            </a:extLst>
          </p:cNvPr>
          <p:cNvSpPr>
            <a:spLocks noGrp="1"/>
          </p:cNvSpPr>
          <p:nvPr>
            <p:ph type="title"/>
          </p:nvPr>
        </p:nvSpPr>
        <p:spPr/>
        <p:txBody>
          <a:bodyPr/>
          <a:lstStyle/>
          <a:p>
            <a:r>
              <a:rPr lang="en-US" dirty="0"/>
              <a:t>Intuition behind LSTM &amp; GRU</a:t>
            </a:r>
          </a:p>
        </p:txBody>
      </p:sp>
      <p:sp>
        <p:nvSpPr>
          <p:cNvPr id="4" name="Footer Placeholder 3">
            <a:extLst>
              <a:ext uri="{FF2B5EF4-FFF2-40B4-BE49-F238E27FC236}">
                <a16:creationId xmlns:a16="http://schemas.microsoft.com/office/drawing/2014/main" id="{DB5C3E29-7FB7-7D4A-812B-95AC2E33260D}"/>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1BF1AC70-F4EF-D140-816A-A5CB21781577}"/>
              </a:ext>
            </a:extLst>
          </p:cNvPr>
          <p:cNvSpPr>
            <a:spLocks noGrp="1"/>
          </p:cNvSpPr>
          <p:nvPr>
            <p:ph type="sldNum" sz="quarter" idx="11"/>
          </p:nvPr>
        </p:nvSpPr>
        <p:spPr/>
        <p:txBody>
          <a:bodyPr/>
          <a:lstStyle/>
          <a:p>
            <a:fld id="{65B3A5B5-D464-4D94-A6FF-B439700E06BB}" type="slidenum">
              <a:rPr lang="en-US" smtClean="0"/>
              <a:pPr/>
              <a:t>50</a:t>
            </a:fld>
            <a:endParaRPr lang="en-US" dirty="0"/>
          </a:p>
        </p:txBody>
      </p:sp>
      <p:pic>
        <p:nvPicPr>
          <p:cNvPr id="9" name="Picture 8">
            <a:extLst>
              <a:ext uri="{FF2B5EF4-FFF2-40B4-BE49-F238E27FC236}">
                <a16:creationId xmlns:a16="http://schemas.microsoft.com/office/drawing/2014/main" id="{ADF13803-EAB2-8043-BB52-BEC5A7E06DD3}"/>
              </a:ext>
            </a:extLst>
          </p:cNvPr>
          <p:cNvPicPr>
            <a:picLocks noChangeAspect="1"/>
          </p:cNvPicPr>
          <p:nvPr/>
        </p:nvPicPr>
        <p:blipFill>
          <a:blip r:embed="rId4"/>
          <a:stretch>
            <a:fillRect/>
          </a:stretch>
        </p:blipFill>
        <p:spPr>
          <a:xfrm>
            <a:off x="6328611" y="1855538"/>
            <a:ext cx="4940967" cy="2644274"/>
          </a:xfrm>
          <a:prstGeom prst="rect">
            <a:avLst/>
          </a:prstGeom>
        </p:spPr>
      </p:pic>
    </p:spTree>
    <p:extLst>
      <p:ext uri="{BB962C8B-B14F-4D97-AF65-F5344CB8AC3E}">
        <p14:creationId xmlns:p14="http://schemas.microsoft.com/office/powerpoint/2010/main" val="1335019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560905-9961-4F4F-BB72-30F9F0B9890A}"/>
              </a:ext>
            </a:extLst>
          </p:cNvPr>
          <p:cNvSpPr>
            <a:spLocks noGrp="1"/>
          </p:cNvSpPr>
          <p:nvPr>
            <p:ph idx="1"/>
          </p:nvPr>
        </p:nvSpPr>
        <p:spPr/>
        <p:txBody>
          <a:bodyPr/>
          <a:lstStyle/>
          <a:p>
            <a:endParaRPr lang="en-US" dirty="0"/>
          </a:p>
          <a:p>
            <a:endParaRPr lang="en-US" dirty="0"/>
          </a:p>
          <a:p>
            <a:r>
              <a:rPr lang="en-US" dirty="0"/>
              <a:t>LSTM</a:t>
            </a:r>
          </a:p>
          <a:p>
            <a:r>
              <a:rPr lang="en-US" dirty="0"/>
              <a:t>GRU</a:t>
            </a:r>
          </a:p>
          <a:p>
            <a:r>
              <a:rPr lang="en-US" dirty="0"/>
              <a:t>Bi-directional</a:t>
            </a:r>
          </a:p>
        </p:txBody>
      </p:sp>
      <p:sp>
        <p:nvSpPr>
          <p:cNvPr id="3" name="Title 2">
            <a:extLst>
              <a:ext uri="{FF2B5EF4-FFF2-40B4-BE49-F238E27FC236}">
                <a16:creationId xmlns:a16="http://schemas.microsoft.com/office/drawing/2014/main" id="{5F427AA0-39E1-174F-BE1B-9A22B8911515}"/>
              </a:ext>
            </a:extLst>
          </p:cNvPr>
          <p:cNvSpPr>
            <a:spLocks noGrp="1"/>
          </p:cNvSpPr>
          <p:nvPr>
            <p:ph type="title"/>
          </p:nvPr>
        </p:nvSpPr>
        <p:spPr/>
        <p:txBody>
          <a:bodyPr/>
          <a:lstStyle/>
          <a:p>
            <a:r>
              <a:rPr lang="en-US" dirty="0"/>
              <a:t>RNN variants in Encoder and Decoder Model</a:t>
            </a:r>
          </a:p>
        </p:txBody>
      </p:sp>
      <p:sp>
        <p:nvSpPr>
          <p:cNvPr id="4" name="Footer Placeholder 3">
            <a:extLst>
              <a:ext uri="{FF2B5EF4-FFF2-40B4-BE49-F238E27FC236}">
                <a16:creationId xmlns:a16="http://schemas.microsoft.com/office/drawing/2014/main" id="{75E896AB-4D09-FA48-A07A-017D02AB9D1C}"/>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382FB553-CF5D-6841-942E-FD28916F69C7}"/>
              </a:ext>
            </a:extLst>
          </p:cNvPr>
          <p:cNvSpPr>
            <a:spLocks noGrp="1"/>
          </p:cNvSpPr>
          <p:nvPr>
            <p:ph type="sldNum" sz="quarter" idx="11"/>
          </p:nvPr>
        </p:nvSpPr>
        <p:spPr/>
        <p:txBody>
          <a:bodyPr/>
          <a:lstStyle/>
          <a:p>
            <a:fld id="{65B3A5B5-D464-4D94-A6FF-B439700E06BB}" type="slidenum">
              <a:rPr lang="en-US" smtClean="0"/>
              <a:pPr/>
              <a:t>51</a:t>
            </a:fld>
            <a:endParaRPr lang="en-US" dirty="0"/>
          </a:p>
        </p:txBody>
      </p:sp>
      <p:pic>
        <p:nvPicPr>
          <p:cNvPr id="7" name="Picture 6">
            <a:extLst>
              <a:ext uri="{FF2B5EF4-FFF2-40B4-BE49-F238E27FC236}">
                <a16:creationId xmlns:a16="http://schemas.microsoft.com/office/drawing/2014/main" id="{31F8437C-0DE0-354C-A3DE-83861E757815}"/>
              </a:ext>
            </a:extLst>
          </p:cNvPr>
          <p:cNvPicPr>
            <a:picLocks noChangeAspect="1"/>
          </p:cNvPicPr>
          <p:nvPr/>
        </p:nvPicPr>
        <p:blipFill>
          <a:blip r:embed="rId3"/>
          <a:stretch>
            <a:fillRect/>
          </a:stretch>
        </p:blipFill>
        <p:spPr>
          <a:xfrm>
            <a:off x="4165600" y="1193800"/>
            <a:ext cx="7934960" cy="4828152"/>
          </a:xfrm>
          <a:prstGeom prst="rect">
            <a:avLst/>
          </a:prstGeom>
        </p:spPr>
      </p:pic>
    </p:spTree>
    <p:extLst>
      <p:ext uri="{BB962C8B-B14F-4D97-AF65-F5344CB8AC3E}">
        <p14:creationId xmlns:p14="http://schemas.microsoft.com/office/powerpoint/2010/main" val="4043379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E31D78-892A-514D-9E16-9A0A432FDC89}"/>
              </a:ext>
            </a:extLst>
          </p:cNvPr>
          <p:cNvPicPr>
            <a:picLocks noGrp="1" noChangeAspect="1"/>
          </p:cNvPicPr>
          <p:nvPr>
            <p:ph idx="1"/>
          </p:nvPr>
        </p:nvPicPr>
        <p:blipFill>
          <a:blip r:embed="rId3"/>
          <a:stretch>
            <a:fillRect/>
          </a:stretch>
        </p:blipFill>
        <p:spPr>
          <a:xfrm>
            <a:off x="6428994" y="4167866"/>
            <a:ext cx="5651246" cy="2070100"/>
          </a:xfrm>
        </p:spPr>
      </p:pic>
      <p:sp>
        <p:nvSpPr>
          <p:cNvPr id="3" name="Title 2">
            <a:extLst>
              <a:ext uri="{FF2B5EF4-FFF2-40B4-BE49-F238E27FC236}">
                <a16:creationId xmlns:a16="http://schemas.microsoft.com/office/drawing/2014/main" id="{EDBEA32C-3EBC-8C49-8BD6-BCCFF8DDF6E2}"/>
              </a:ext>
            </a:extLst>
          </p:cNvPr>
          <p:cNvSpPr>
            <a:spLocks noGrp="1"/>
          </p:cNvSpPr>
          <p:nvPr>
            <p:ph type="title"/>
          </p:nvPr>
        </p:nvSpPr>
        <p:spPr/>
        <p:txBody>
          <a:bodyPr/>
          <a:lstStyle/>
          <a:p>
            <a:r>
              <a:rPr lang="en-IN" b="1" dirty="0"/>
              <a:t>Limitations of the Encoder – Decoder Architecture</a:t>
            </a:r>
          </a:p>
        </p:txBody>
      </p:sp>
      <p:sp>
        <p:nvSpPr>
          <p:cNvPr id="4" name="Footer Placeholder 3">
            <a:extLst>
              <a:ext uri="{FF2B5EF4-FFF2-40B4-BE49-F238E27FC236}">
                <a16:creationId xmlns:a16="http://schemas.microsoft.com/office/drawing/2014/main" id="{89C41719-AB87-AA45-A5C1-2B09867A2055}"/>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7454B982-6C3C-BC4F-A91C-891A2EEDAB62}"/>
              </a:ext>
            </a:extLst>
          </p:cNvPr>
          <p:cNvSpPr>
            <a:spLocks noGrp="1"/>
          </p:cNvSpPr>
          <p:nvPr>
            <p:ph type="sldNum" sz="quarter" idx="11"/>
          </p:nvPr>
        </p:nvSpPr>
        <p:spPr/>
        <p:txBody>
          <a:bodyPr/>
          <a:lstStyle/>
          <a:p>
            <a:fld id="{65B3A5B5-D464-4D94-A6FF-B439700E06BB}" type="slidenum">
              <a:rPr lang="en-US" smtClean="0"/>
              <a:pPr/>
              <a:t>52</a:t>
            </a:fld>
            <a:endParaRPr lang="en-US" dirty="0"/>
          </a:p>
        </p:txBody>
      </p:sp>
      <p:sp>
        <p:nvSpPr>
          <p:cNvPr id="10" name="Rectangle 9">
            <a:extLst>
              <a:ext uri="{FF2B5EF4-FFF2-40B4-BE49-F238E27FC236}">
                <a16:creationId xmlns:a16="http://schemas.microsoft.com/office/drawing/2014/main" id="{B4345546-75AB-C142-A660-7D0397B2CD75}"/>
              </a:ext>
            </a:extLst>
          </p:cNvPr>
          <p:cNvSpPr/>
          <p:nvPr/>
        </p:nvSpPr>
        <p:spPr>
          <a:xfrm>
            <a:off x="1016000" y="1982450"/>
            <a:ext cx="4439920" cy="2893100"/>
          </a:xfrm>
          <a:prstGeom prst="rect">
            <a:avLst/>
          </a:prstGeom>
        </p:spPr>
        <p:txBody>
          <a:bodyPr wrap="square">
            <a:spAutoFit/>
          </a:bodyPr>
          <a:lstStyle/>
          <a:p>
            <a:r>
              <a:rPr lang="en-IN" sz="1400" dirty="0"/>
              <a:t>As useful as this encoder-decoder architecture is, there are certain limitations that come with it.</a:t>
            </a:r>
          </a:p>
          <a:p>
            <a:endParaRPr lang="en-IN" sz="1400" dirty="0"/>
          </a:p>
          <a:p>
            <a:pPr marL="285750" indent="-285750">
              <a:buFont typeface="Arial" panose="020B0604020202020204" pitchFamily="34" charset="0"/>
              <a:buChar char="•"/>
            </a:pPr>
            <a:r>
              <a:rPr lang="en-IN" sz="1400" dirty="0"/>
              <a:t>The encoder converts the entire input sequence into a fixed length vector and then the decoder predicts the output sequence. </a:t>
            </a:r>
            <a:r>
              <a:rPr lang="en-IN" sz="1400" b="1" dirty="0"/>
              <a:t>This works only for short sequences since the decoder is looking at the entire input sequence for the prediction</a:t>
            </a:r>
          </a:p>
          <a:p>
            <a:pPr marL="285750" indent="-285750">
              <a:buFont typeface="Arial" panose="020B0604020202020204" pitchFamily="34" charset="0"/>
              <a:buChar char="•"/>
            </a:pPr>
            <a:endParaRPr lang="en-IN" sz="1400" b="1" dirty="0"/>
          </a:p>
          <a:p>
            <a:pPr marL="285750" indent="-285750">
              <a:buFont typeface="Arial" panose="020B0604020202020204" pitchFamily="34" charset="0"/>
              <a:buChar char="•"/>
            </a:pPr>
            <a:endParaRPr lang="en-IN" sz="1400" b="1" dirty="0"/>
          </a:p>
          <a:p>
            <a:pPr marL="285750" indent="-285750">
              <a:buFont typeface="Arial" panose="020B0604020202020204" pitchFamily="34" charset="0"/>
              <a:buChar char="•"/>
            </a:pPr>
            <a:r>
              <a:rPr lang="en-IN" sz="1400" dirty="0"/>
              <a:t>Here comes the problem with long sequences. </a:t>
            </a:r>
            <a:r>
              <a:rPr lang="en-IN" sz="1400" b="1" dirty="0"/>
              <a:t>It is difficult for the encoder to memorize long sequences into a fixed length vector</a:t>
            </a:r>
          </a:p>
        </p:txBody>
      </p:sp>
      <p:pic>
        <p:nvPicPr>
          <p:cNvPr id="6" name="Picture 5">
            <a:extLst>
              <a:ext uri="{FF2B5EF4-FFF2-40B4-BE49-F238E27FC236}">
                <a16:creationId xmlns:a16="http://schemas.microsoft.com/office/drawing/2014/main" id="{2465BFD9-75DD-E541-8A45-1AF566CEF4FB}"/>
              </a:ext>
            </a:extLst>
          </p:cNvPr>
          <p:cNvPicPr>
            <a:picLocks noChangeAspect="1"/>
          </p:cNvPicPr>
          <p:nvPr/>
        </p:nvPicPr>
        <p:blipFill>
          <a:blip r:embed="rId4"/>
          <a:stretch>
            <a:fillRect/>
          </a:stretch>
        </p:blipFill>
        <p:spPr>
          <a:xfrm>
            <a:off x="6680235" y="1982450"/>
            <a:ext cx="5511765" cy="1915770"/>
          </a:xfrm>
          <a:prstGeom prst="rect">
            <a:avLst/>
          </a:prstGeom>
        </p:spPr>
      </p:pic>
    </p:spTree>
    <p:extLst>
      <p:ext uri="{BB962C8B-B14F-4D97-AF65-F5344CB8AC3E}">
        <p14:creationId xmlns:p14="http://schemas.microsoft.com/office/powerpoint/2010/main" val="2120134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Attention mechanism</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53</a:t>
            </a:fld>
            <a:endParaRPr lang="en-US" dirty="0"/>
          </a:p>
        </p:txBody>
      </p:sp>
    </p:spTree>
    <p:extLst>
      <p:ext uri="{BB962C8B-B14F-4D97-AF65-F5344CB8AC3E}">
        <p14:creationId xmlns:p14="http://schemas.microsoft.com/office/powerpoint/2010/main" val="2059563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05ADB9E-4A5E-B542-8B65-B81000EC1F9D}"/>
              </a:ext>
            </a:extLst>
          </p:cNvPr>
          <p:cNvPicPr>
            <a:picLocks noGrp="1" noChangeAspect="1"/>
          </p:cNvPicPr>
          <p:nvPr>
            <p:ph idx="1"/>
          </p:nvPr>
        </p:nvPicPr>
        <p:blipFill rotWithShape="1">
          <a:blip r:embed="rId3"/>
          <a:srcRect t="37832"/>
          <a:stretch/>
        </p:blipFill>
        <p:spPr>
          <a:xfrm>
            <a:off x="1119672" y="2519679"/>
            <a:ext cx="9828414" cy="3633985"/>
          </a:xfrm>
        </p:spPr>
      </p:pic>
      <p:sp>
        <p:nvSpPr>
          <p:cNvPr id="4" name="Footer Placeholder 3">
            <a:extLst>
              <a:ext uri="{FF2B5EF4-FFF2-40B4-BE49-F238E27FC236}">
                <a16:creationId xmlns:a16="http://schemas.microsoft.com/office/drawing/2014/main" id="{FB7F1C89-E77F-414C-AC77-233E2121C090}"/>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FB9A6E21-7411-914A-84F5-7E4AD2C3EC00}"/>
              </a:ext>
            </a:extLst>
          </p:cNvPr>
          <p:cNvSpPr>
            <a:spLocks noGrp="1"/>
          </p:cNvSpPr>
          <p:nvPr>
            <p:ph type="sldNum" sz="quarter" idx="11"/>
          </p:nvPr>
        </p:nvSpPr>
        <p:spPr/>
        <p:txBody>
          <a:bodyPr/>
          <a:lstStyle/>
          <a:p>
            <a:fld id="{65B3A5B5-D464-4D94-A6FF-B439700E06BB}" type="slidenum">
              <a:rPr lang="en-US" smtClean="0"/>
              <a:pPr/>
              <a:t>54</a:t>
            </a:fld>
            <a:endParaRPr lang="en-US" dirty="0"/>
          </a:p>
        </p:txBody>
      </p:sp>
      <p:sp>
        <p:nvSpPr>
          <p:cNvPr id="8" name="TextBox 7">
            <a:extLst>
              <a:ext uri="{FF2B5EF4-FFF2-40B4-BE49-F238E27FC236}">
                <a16:creationId xmlns:a16="http://schemas.microsoft.com/office/drawing/2014/main" id="{95B386BF-929C-194C-BEB2-0F3F318674AF}"/>
              </a:ext>
            </a:extLst>
          </p:cNvPr>
          <p:cNvSpPr txBox="1"/>
          <p:nvPr/>
        </p:nvSpPr>
        <p:spPr>
          <a:xfrm>
            <a:off x="508000" y="284480"/>
            <a:ext cx="11277600" cy="666786"/>
          </a:xfrm>
          <a:prstGeom prst="rect">
            <a:avLst/>
          </a:prstGeom>
          <a:noFill/>
        </p:spPr>
        <p:txBody>
          <a:bodyPr wrap="square" rtlCol="0">
            <a:spAutoFit/>
          </a:bodyPr>
          <a:lstStyle/>
          <a:p>
            <a:r>
              <a:rPr lang="en-US" sz="3733" dirty="0">
                <a:solidFill>
                  <a:schemeClr val="accent6"/>
                </a:solidFill>
                <a:latin typeface="Bogle" charset="0"/>
              </a:rPr>
              <a:t>Attention Mechanism </a:t>
            </a:r>
          </a:p>
        </p:txBody>
      </p:sp>
      <p:sp>
        <p:nvSpPr>
          <p:cNvPr id="9" name="TextBox 8">
            <a:extLst>
              <a:ext uri="{FF2B5EF4-FFF2-40B4-BE49-F238E27FC236}">
                <a16:creationId xmlns:a16="http://schemas.microsoft.com/office/drawing/2014/main" id="{DE66F973-0BBA-8345-8470-10F80B05E9D4}"/>
              </a:ext>
            </a:extLst>
          </p:cNvPr>
          <p:cNvSpPr txBox="1"/>
          <p:nvPr/>
        </p:nvSpPr>
        <p:spPr>
          <a:xfrm>
            <a:off x="579120" y="1239520"/>
            <a:ext cx="10942320" cy="523220"/>
          </a:xfrm>
          <a:prstGeom prst="rect">
            <a:avLst/>
          </a:prstGeom>
          <a:noFill/>
        </p:spPr>
        <p:txBody>
          <a:bodyPr wrap="square" rtlCol="0">
            <a:spAutoFit/>
          </a:bodyPr>
          <a:lstStyle/>
          <a:p>
            <a:r>
              <a:rPr lang="en-US" sz="1400" dirty="0"/>
              <a:t>The attention mechanism addresses the previous discussed issue by giving the decoder to “pay attention” to the parts of the input rather than relying on a single vector. For every step, the decoder can select a different part of the input sentence to consider. </a:t>
            </a:r>
          </a:p>
        </p:txBody>
      </p:sp>
    </p:spTree>
    <p:extLst>
      <p:ext uri="{BB962C8B-B14F-4D97-AF65-F5344CB8AC3E}">
        <p14:creationId xmlns:p14="http://schemas.microsoft.com/office/powerpoint/2010/main" val="31903109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88331-B56B-C24D-B478-4C9F37425724}"/>
              </a:ext>
            </a:extLst>
          </p:cNvPr>
          <p:cNvSpPr>
            <a:spLocks noGrp="1"/>
          </p:cNvSpPr>
          <p:nvPr>
            <p:ph idx="1"/>
          </p:nvPr>
        </p:nvSpPr>
        <p:spPr/>
        <p:txBody>
          <a:bodyPr/>
          <a:lstStyle/>
          <a:p>
            <a:pPr>
              <a:lnSpc>
                <a:spcPct val="200000"/>
              </a:lnSpc>
            </a:pPr>
            <a:r>
              <a:rPr lang="en-IN" sz="1400" kern="1200" dirty="0">
                <a:solidFill>
                  <a:schemeClr val="tx1"/>
                </a:solidFill>
                <a:latin typeface="+mn-lt"/>
                <a:ea typeface="+mn-ea"/>
                <a:cs typeface="+mn-cs"/>
              </a:rPr>
              <a:t>How much attention do we need to pay to every word in the input sequence for generating a word at timestep t? That’s the key intuition behind this attention mechanism concept.</a:t>
            </a:r>
          </a:p>
          <a:p>
            <a:pPr>
              <a:lnSpc>
                <a:spcPct val="200000"/>
              </a:lnSpc>
            </a:pPr>
            <a:r>
              <a:rPr lang="en-IN" sz="1400" kern="1200" dirty="0">
                <a:solidFill>
                  <a:schemeClr val="tx1"/>
                </a:solidFill>
                <a:latin typeface="+mn-lt"/>
                <a:ea typeface="+mn-ea"/>
                <a:cs typeface="+mn-cs"/>
              </a:rPr>
              <a:t>Let’s consider a simple example to understand how Attention Mechanism works:</a:t>
            </a:r>
          </a:p>
          <a:p>
            <a:pPr lvl="1">
              <a:lnSpc>
                <a:spcPct val="200000"/>
              </a:lnSpc>
            </a:pPr>
            <a:r>
              <a:rPr lang="en-IN" sz="1400" kern="1200" dirty="0">
                <a:solidFill>
                  <a:schemeClr val="tx1"/>
                </a:solidFill>
                <a:latin typeface="+mn-lt"/>
                <a:ea typeface="+mn-ea"/>
                <a:cs typeface="+mn-cs"/>
              </a:rPr>
              <a:t>Source sequence: “Which sport do you like the most?</a:t>
            </a:r>
          </a:p>
          <a:p>
            <a:pPr lvl="1">
              <a:lnSpc>
                <a:spcPct val="200000"/>
              </a:lnSpc>
            </a:pPr>
            <a:r>
              <a:rPr lang="en-IN" sz="1400" kern="1200" dirty="0">
                <a:solidFill>
                  <a:schemeClr val="tx1"/>
                </a:solidFill>
                <a:latin typeface="+mn-lt"/>
                <a:ea typeface="+mn-ea"/>
                <a:cs typeface="+mn-cs"/>
              </a:rPr>
              <a:t>Target sequence: “I love football”</a:t>
            </a:r>
          </a:p>
          <a:p>
            <a:pPr>
              <a:lnSpc>
                <a:spcPct val="200000"/>
              </a:lnSpc>
            </a:pPr>
            <a:endParaRPr lang="en-IN" sz="1400" kern="1200" dirty="0">
              <a:solidFill>
                <a:schemeClr val="tx1"/>
              </a:solidFill>
              <a:latin typeface="+mn-lt"/>
              <a:ea typeface="+mn-ea"/>
              <a:cs typeface="+mn-cs"/>
            </a:endParaRPr>
          </a:p>
          <a:p>
            <a:pPr marL="0" indent="0">
              <a:lnSpc>
                <a:spcPct val="200000"/>
              </a:lnSpc>
              <a:buNone/>
            </a:pPr>
            <a:r>
              <a:rPr lang="en-IN" sz="1400" kern="1200" dirty="0">
                <a:solidFill>
                  <a:schemeClr val="tx1"/>
                </a:solidFill>
                <a:latin typeface="+mn-lt"/>
                <a:ea typeface="+mn-ea"/>
                <a:cs typeface="+mn-cs"/>
              </a:rPr>
              <a:t>There are 2 different classes of attention mechanism depending on the way the attended context vector is derived:</a:t>
            </a:r>
          </a:p>
          <a:p>
            <a:pPr>
              <a:lnSpc>
                <a:spcPct val="200000"/>
              </a:lnSpc>
            </a:pPr>
            <a:r>
              <a:rPr lang="en-IN" sz="1400" kern="1200" dirty="0">
                <a:solidFill>
                  <a:schemeClr val="tx1"/>
                </a:solidFill>
                <a:latin typeface="+mn-lt"/>
                <a:ea typeface="+mn-ea"/>
                <a:cs typeface="+mn-cs"/>
              </a:rPr>
              <a:t>Global Attention</a:t>
            </a:r>
          </a:p>
          <a:p>
            <a:pPr>
              <a:lnSpc>
                <a:spcPct val="200000"/>
              </a:lnSpc>
            </a:pPr>
            <a:r>
              <a:rPr lang="en-IN" sz="1400" kern="1200" dirty="0">
                <a:solidFill>
                  <a:schemeClr val="tx1"/>
                </a:solidFill>
                <a:latin typeface="+mn-lt"/>
                <a:ea typeface="+mn-ea"/>
                <a:cs typeface="+mn-cs"/>
              </a:rPr>
              <a:t>Local Attention</a:t>
            </a:r>
          </a:p>
          <a:p>
            <a:pPr marL="0" indent="0">
              <a:buNone/>
            </a:pPr>
            <a:br>
              <a:rPr lang="en-IN" dirty="0"/>
            </a:br>
            <a:endParaRPr lang="en-US" dirty="0"/>
          </a:p>
        </p:txBody>
      </p:sp>
      <p:sp>
        <p:nvSpPr>
          <p:cNvPr id="3" name="Title 2">
            <a:extLst>
              <a:ext uri="{FF2B5EF4-FFF2-40B4-BE49-F238E27FC236}">
                <a16:creationId xmlns:a16="http://schemas.microsoft.com/office/drawing/2014/main" id="{2E120F24-9A8F-CC48-A2AA-4090A71DA19D}"/>
              </a:ext>
            </a:extLst>
          </p:cNvPr>
          <p:cNvSpPr>
            <a:spLocks noGrp="1"/>
          </p:cNvSpPr>
          <p:nvPr>
            <p:ph type="title"/>
          </p:nvPr>
        </p:nvSpPr>
        <p:spPr/>
        <p:txBody>
          <a:bodyPr/>
          <a:lstStyle/>
          <a:p>
            <a:r>
              <a:rPr lang="en-IN" b="1" dirty="0"/>
              <a:t> Intuition behind the Attention Mechanism</a:t>
            </a:r>
          </a:p>
        </p:txBody>
      </p:sp>
      <p:sp>
        <p:nvSpPr>
          <p:cNvPr id="4" name="Footer Placeholder 3">
            <a:extLst>
              <a:ext uri="{FF2B5EF4-FFF2-40B4-BE49-F238E27FC236}">
                <a16:creationId xmlns:a16="http://schemas.microsoft.com/office/drawing/2014/main" id="{18571A5F-30AD-8C46-8C5D-BA42F4FB54C0}"/>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1357D372-208E-5A4F-AAA1-C016A4CCD8AB}"/>
              </a:ext>
            </a:extLst>
          </p:cNvPr>
          <p:cNvSpPr>
            <a:spLocks noGrp="1"/>
          </p:cNvSpPr>
          <p:nvPr>
            <p:ph type="sldNum" sz="quarter" idx="11"/>
          </p:nvPr>
        </p:nvSpPr>
        <p:spPr/>
        <p:txBody>
          <a:bodyPr/>
          <a:lstStyle/>
          <a:p>
            <a:fld id="{65B3A5B5-D464-4D94-A6FF-B439700E06BB}" type="slidenum">
              <a:rPr lang="en-US" smtClean="0"/>
              <a:pPr/>
              <a:t>55</a:t>
            </a:fld>
            <a:endParaRPr lang="en-US" dirty="0"/>
          </a:p>
        </p:txBody>
      </p:sp>
    </p:spTree>
    <p:extLst>
      <p:ext uri="{BB962C8B-B14F-4D97-AF65-F5344CB8AC3E}">
        <p14:creationId xmlns:p14="http://schemas.microsoft.com/office/powerpoint/2010/main" val="2713850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388331-B56B-C24D-B478-4C9F37425724}"/>
              </a:ext>
            </a:extLst>
          </p:cNvPr>
          <p:cNvSpPr>
            <a:spLocks noGrp="1"/>
          </p:cNvSpPr>
          <p:nvPr>
            <p:ph idx="1"/>
          </p:nvPr>
        </p:nvSpPr>
        <p:spPr/>
        <p:txBody>
          <a:bodyPr/>
          <a:lstStyle/>
          <a:p>
            <a:endParaRPr lang="en-US" dirty="0"/>
          </a:p>
          <a:p>
            <a:endParaRPr lang="en-US" dirty="0"/>
          </a:p>
          <a:p>
            <a:r>
              <a:rPr lang="en-US" dirty="0"/>
              <a:t>Removes the information bottleneck</a:t>
            </a:r>
          </a:p>
          <a:p>
            <a:pPr lvl="1"/>
            <a:r>
              <a:rPr lang="en-US" dirty="0"/>
              <a:t>Gives access to the whole input, not just current step</a:t>
            </a:r>
          </a:p>
          <a:p>
            <a:endParaRPr lang="en-US" dirty="0"/>
          </a:p>
          <a:p>
            <a:r>
              <a:rPr lang="en-US" dirty="0"/>
              <a:t>Provides a query mechanism to decide what data is important at this point in time.</a:t>
            </a:r>
          </a:p>
          <a:p>
            <a:endParaRPr lang="en-US" dirty="0"/>
          </a:p>
          <a:p>
            <a:r>
              <a:rPr lang="en-US" dirty="0"/>
              <a:t>Provides us with attention weights</a:t>
            </a:r>
          </a:p>
          <a:p>
            <a:pPr lvl="1"/>
            <a:r>
              <a:rPr lang="en-US" dirty="0"/>
              <a:t>Interpretation of what is going on. </a:t>
            </a:r>
          </a:p>
        </p:txBody>
      </p:sp>
      <p:sp>
        <p:nvSpPr>
          <p:cNvPr id="3" name="Title 2">
            <a:extLst>
              <a:ext uri="{FF2B5EF4-FFF2-40B4-BE49-F238E27FC236}">
                <a16:creationId xmlns:a16="http://schemas.microsoft.com/office/drawing/2014/main" id="{2E120F24-9A8F-CC48-A2AA-4090A71DA19D}"/>
              </a:ext>
            </a:extLst>
          </p:cNvPr>
          <p:cNvSpPr>
            <a:spLocks noGrp="1"/>
          </p:cNvSpPr>
          <p:nvPr>
            <p:ph type="title"/>
          </p:nvPr>
        </p:nvSpPr>
        <p:spPr/>
        <p:txBody>
          <a:bodyPr/>
          <a:lstStyle/>
          <a:p>
            <a:r>
              <a:rPr lang="en-US" dirty="0"/>
              <a:t>Attention Mechanism</a:t>
            </a:r>
          </a:p>
        </p:txBody>
      </p:sp>
      <p:sp>
        <p:nvSpPr>
          <p:cNvPr id="4" name="Footer Placeholder 3">
            <a:extLst>
              <a:ext uri="{FF2B5EF4-FFF2-40B4-BE49-F238E27FC236}">
                <a16:creationId xmlns:a16="http://schemas.microsoft.com/office/drawing/2014/main" id="{18571A5F-30AD-8C46-8C5D-BA42F4FB54C0}"/>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1357D372-208E-5A4F-AAA1-C016A4CCD8AB}"/>
              </a:ext>
            </a:extLst>
          </p:cNvPr>
          <p:cNvSpPr>
            <a:spLocks noGrp="1"/>
          </p:cNvSpPr>
          <p:nvPr>
            <p:ph type="sldNum" sz="quarter" idx="11"/>
          </p:nvPr>
        </p:nvSpPr>
        <p:spPr/>
        <p:txBody>
          <a:bodyPr/>
          <a:lstStyle/>
          <a:p>
            <a:fld id="{65B3A5B5-D464-4D94-A6FF-B439700E06BB}" type="slidenum">
              <a:rPr lang="en-US" smtClean="0"/>
              <a:pPr/>
              <a:t>56</a:t>
            </a:fld>
            <a:endParaRPr lang="en-US" dirty="0"/>
          </a:p>
        </p:txBody>
      </p:sp>
    </p:spTree>
    <p:extLst>
      <p:ext uri="{BB962C8B-B14F-4D97-AF65-F5344CB8AC3E}">
        <p14:creationId xmlns:p14="http://schemas.microsoft.com/office/powerpoint/2010/main" val="1074207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2754C93-DB0C-234D-8BDA-D628B1A0A464}"/>
              </a:ext>
            </a:extLst>
          </p:cNvPr>
          <p:cNvPicPr>
            <a:picLocks noGrp="1" noChangeAspect="1"/>
          </p:cNvPicPr>
          <p:nvPr>
            <p:ph idx="1"/>
          </p:nvPr>
        </p:nvPicPr>
        <p:blipFill>
          <a:blip r:embed="rId3"/>
          <a:stretch>
            <a:fillRect/>
          </a:stretch>
        </p:blipFill>
        <p:spPr>
          <a:xfrm>
            <a:off x="1869440" y="1113850"/>
            <a:ext cx="9539416" cy="5178622"/>
          </a:xfrm>
        </p:spPr>
      </p:pic>
      <p:sp>
        <p:nvSpPr>
          <p:cNvPr id="3" name="Title 2">
            <a:extLst>
              <a:ext uri="{FF2B5EF4-FFF2-40B4-BE49-F238E27FC236}">
                <a16:creationId xmlns:a16="http://schemas.microsoft.com/office/drawing/2014/main" id="{1B779389-250C-5E4F-8ECD-5AEFACE28F17}"/>
              </a:ext>
            </a:extLst>
          </p:cNvPr>
          <p:cNvSpPr>
            <a:spLocks noGrp="1"/>
          </p:cNvSpPr>
          <p:nvPr>
            <p:ph type="title"/>
          </p:nvPr>
        </p:nvSpPr>
        <p:spPr/>
        <p:txBody>
          <a:bodyPr/>
          <a:lstStyle/>
          <a:p>
            <a:r>
              <a:rPr lang="en-IN" b="1" dirty="0"/>
              <a:t>Step 0: Prepare hidden states.</a:t>
            </a:r>
            <a:endParaRPr lang="en-US" dirty="0"/>
          </a:p>
        </p:txBody>
      </p:sp>
      <p:sp>
        <p:nvSpPr>
          <p:cNvPr id="4" name="Footer Placeholder 3">
            <a:extLst>
              <a:ext uri="{FF2B5EF4-FFF2-40B4-BE49-F238E27FC236}">
                <a16:creationId xmlns:a16="http://schemas.microsoft.com/office/drawing/2014/main" id="{A4A9DF1B-0F8A-504E-B3F1-44CD0D8E9B39}"/>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263E6E66-BE78-8649-943C-A1606C0259D8}"/>
              </a:ext>
            </a:extLst>
          </p:cNvPr>
          <p:cNvSpPr>
            <a:spLocks noGrp="1"/>
          </p:cNvSpPr>
          <p:nvPr>
            <p:ph type="sldNum" sz="quarter" idx="11"/>
          </p:nvPr>
        </p:nvSpPr>
        <p:spPr/>
        <p:txBody>
          <a:bodyPr/>
          <a:lstStyle/>
          <a:p>
            <a:fld id="{65B3A5B5-D464-4D94-A6FF-B439700E06BB}" type="slidenum">
              <a:rPr lang="en-US" smtClean="0"/>
              <a:pPr/>
              <a:t>57</a:t>
            </a:fld>
            <a:endParaRPr lang="en-US" dirty="0"/>
          </a:p>
        </p:txBody>
      </p:sp>
    </p:spTree>
    <p:extLst>
      <p:ext uri="{BB962C8B-B14F-4D97-AF65-F5344CB8AC3E}">
        <p14:creationId xmlns:p14="http://schemas.microsoft.com/office/powerpoint/2010/main" val="3389848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2A28993-C7D4-654A-A36E-DFAC57B0759D}"/>
              </a:ext>
            </a:extLst>
          </p:cNvPr>
          <p:cNvPicPr>
            <a:picLocks noGrp="1" noChangeAspect="1"/>
          </p:cNvPicPr>
          <p:nvPr>
            <p:ph idx="1"/>
          </p:nvPr>
        </p:nvPicPr>
        <p:blipFill>
          <a:blip r:embed="rId3"/>
          <a:stretch>
            <a:fillRect/>
          </a:stretch>
        </p:blipFill>
        <p:spPr>
          <a:xfrm>
            <a:off x="1876854" y="1161445"/>
            <a:ext cx="9106929" cy="5083432"/>
          </a:xfrm>
        </p:spPr>
      </p:pic>
      <p:sp>
        <p:nvSpPr>
          <p:cNvPr id="3" name="Title 2">
            <a:extLst>
              <a:ext uri="{FF2B5EF4-FFF2-40B4-BE49-F238E27FC236}">
                <a16:creationId xmlns:a16="http://schemas.microsoft.com/office/drawing/2014/main" id="{A2C7DAC5-119A-7C47-8B0D-21D84603CF32}"/>
              </a:ext>
            </a:extLst>
          </p:cNvPr>
          <p:cNvSpPr>
            <a:spLocks noGrp="1"/>
          </p:cNvSpPr>
          <p:nvPr>
            <p:ph type="title"/>
          </p:nvPr>
        </p:nvSpPr>
        <p:spPr>
          <a:xfrm>
            <a:off x="609600" y="-820192"/>
            <a:ext cx="10972800" cy="1795235"/>
          </a:xfrm>
        </p:spPr>
        <p:txBody>
          <a:bodyPr/>
          <a:lstStyle/>
          <a:p>
            <a:br>
              <a:rPr lang="en-IN" b="1" dirty="0"/>
            </a:br>
            <a:br>
              <a:rPr lang="en-IN" b="1" dirty="0"/>
            </a:br>
            <a:r>
              <a:rPr lang="en-IN" sz="3200" b="1" dirty="0"/>
              <a:t>Step 1: Obtain a score for every encoder hidden state</a:t>
            </a:r>
            <a:endParaRPr lang="en-US" dirty="0"/>
          </a:p>
        </p:txBody>
      </p:sp>
      <p:sp>
        <p:nvSpPr>
          <p:cNvPr id="4" name="Footer Placeholder 3">
            <a:extLst>
              <a:ext uri="{FF2B5EF4-FFF2-40B4-BE49-F238E27FC236}">
                <a16:creationId xmlns:a16="http://schemas.microsoft.com/office/drawing/2014/main" id="{500022BD-4677-CD48-930C-3DF2C4D26732}"/>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B5DA70F3-5E7F-DC46-A326-B96C4C1DB3D3}"/>
              </a:ext>
            </a:extLst>
          </p:cNvPr>
          <p:cNvSpPr>
            <a:spLocks noGrp="1"/>
          </p:cNvSpPr>
          <p:nvPr>
            <p:ph type="sldNum" sz="quarter" idx="11"/>
          </p:nvPr>
        </p:nvSpPr>
        <p:spPr/>
        <p:txBody>
          <a:bodyPr/>
          <a:lstStyle/>
          <a:p>
            <a:fld id="{65B3A5B5-D464-4D94-A6FF-B439700E06BB}" type="slidenum">
              <a:rPr lang="en-US" smtClean="0"/>
              <a:pPr/>
              <a:t>58</a:t>
            </a:fld>
            <a:endParaRPr lang="en-US" dirty="0"/>
          </a:p>
        </p:txBody>
      </p:sp>
    </p:spTree>
    <p:extLst>
      <p:ext uri="{BB962C8B-B14F-4D97-AF65-F5344CB8AC3E}">
        <p14:creationId xmlns:p14="http://schemas.microsoft.com/office/powerpoint/2010/main" val="3035840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6677FE4-9148-4B44-BECE-0FD615610691}"/>
              </a:ext>
            </a:extLst>
          </p:cNvPr>
          <p:cNvPicPr>
            <a:picLocks noGrp="1" noChangeAspect="1"/>
          </p:cNvPicPr>
          <p:nvPr>
            <p:ph idx="1"/>
          </p:nvPr>
        </p:nvPicPr>
        <p:blipFill>
          <a:blip r:embed="rId3"/>
          <a:stretch>
            <a:fillRect/>
          </a:stretch>
        </p:blipFill>
        <p:spPr>
          <a:xfrm>
            <a:off x="2021841" y="1238363"/>
            <a:ext cx="8964140" cy="4959865"/>
          </a:xfrm>
        </p:spPr>
      </p:pic>
      <p:sp>
        <p:nvSpPr>
          <p:cNvPr id="3" name="Title 2">
            <a:extLst>
              <a:ext uri="{FF2B5EF4-FFF2-40B4-BE49-F238E27FC236}">
                <a16:creationId xmlns:a16="http://schemas.microsoft.com/office/drawing/2014/main" id="{6C08313C-608D-8E43-985B-58AC86720963}"/>
              </a:ext>
            </a:extLst>
          </p:cNvPr>
          <p:cNvSpPr>
            <a:spLocks noGrp="1"/>
          </p:cNvSpPr>
          <p:nvPr>
            <p:ph type="title"/>
          </p:nvPr>
        </p:nvSpPr>
        <p:spPr/>
        <p:txBody>
          <a:bodyPr/>
          <a:lstStyle/>
          <a:p>
            <a:r>
              <a:rPr lang="en-IN" b="1" dirty="0"/>
              <a:t>Step 2: Run all the scores through a </a:t>
            </a:r>
            <a:r>
              <a:rPr lang="en-IN" b="1" dirty="0" err="1"/>
              <a:t>softmax</a:t>
            </a:r>
            <a:r>
              <a:rPr lang="en-IN" b="1" dirty="0"/>
              <a:t> layer.</a:t>
            </a:r>
            <a:endParaRPr lang="en-US" dirty="0"/>
          </a:p>
        </p:txBody>
      </p:sp>
      <p:sp>
        <p:nvSpPr>
          <p:cNvPr id="4" name="Footer Placeholder 3">
            <a:extLst>
              <a:ext uri="{FF2B5EF4-FFF2-40B4-BE49-F238E27FC236}">
                <a16:creationId xmlns:a16="http://schemas.microsoft.com/office/drawing/2014/main" id="{273CC67B-FBCE-EB4E-B142-74B54C55A1F8}"/>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A83792CE-2650-0A4A-8C73-ADA5EAB1EA6F}"/>
              </a:ext>
            </a:extLst>
          </p:cNvPr>
          <p:cNvSpPr>
            <a:spLocks noGrp="1"/>
          </p:cNvSpPr>
          <p:nvPr>
            <p:ph type="sldNum" sz="quarter" idx="11"/>
          </p:nvPr>
        </p:nvSpPr>
        <p:spPr/>
        <p:txBody>
          <a:bodyPr/>
          <a:lstStyle/>
          <a:p>
            <a:fld id="{65B3A5B5-D464-4D94-A6FF-B439700E06BB}" type="slidenum">
              <a:rPr lang="en-US" smtClean="0"/>
              <a:pPr/>
              <a:t>59</a:t>
            </a:fld>
            <a:endParaRPr lang="en-US" dirty="0"/>
          </a:p>
        </p:txBody>
      </p:sp>
    </p:spTree>
    <p:extLst>
      <p:ext uri="{BB962C8B-B14F-4D97-AF65-F5344CB8AC3E}">
        <p14:creationId xmlns:p14="http://schemas.microsoft.com/office/powerpoint/2010/main" val="188524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35DB-4D4F-AC48-BBE5-98781B19138D}"/>
              </a:ext>
            </a:extLst>
          </p:cNvPr>
          <p:cNvSpPr>
            <a:spLocks noGrp="1"/>
          </p:cNvSpPr>
          <p:nvPr>
            <p:ph type="title"/>
          </p:nvPr>
        </p:nvSpPr>
        <p:spPr/>
        <p:txBody>
          <a:bodyPr/>
          <a:lstStyle/>
          <a:p>
            <a:r>
              <a:rPr lang="en-US" dirty="0"/>
              <a:t>Outline of the Session</a:t>
            </a:r>
          </a:p>
        </p:txBody>
      </p:sp>
      <p:sp>
        <p:nvSpPr>
          <p:cNvPr id="3" name="Text Placeholder 2">
            <a:extLst>
              <a:ext uri="{FF2B5EF4-FFF2-40B4-BE49-F238E27FC236}">
                <a16:creationId xmlns:a16="http://schemas.microsoft.com/office/drawing/2014/main" id="{1C6EE009-66E0-7C4A-899F-4ACDF813F9B5}"/>
              </a:ext>
            </a:extLst>
          </p:cNvPr>
          <p:cNvSpPr>
            <a:spLocks noGrp="1"/>
          </p:cNvSpPr>
          <p:nvPr>
            <p:ph type="body" sz="quarter" idx="10"/>
          </p:nvPr>
        </p:nvSpPr>
        <p:spPr/>
        <p:txBody>
          <a:bodyPr/>
          <a:lstStyle/>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4A983635-8E8F-AF42-8AC4-56044B3C0DDA}"/>
              </a:ext>
            </a:extLst>
          </p:cNvPr>
          <p:cNvSpPr>
            <a:spLocks noGrp="1"/>
          </p:cNvSpPr>
          <p:nvPr>
            <p:ph type="sldNum" sz="quarter" idx="12"/>
          </p:nvPr>
        </p:nvSpPr>
        <p:spPr/>
        <p:txBody>
          <a:bodyPr/>
          <a:lstStyle/>
          <a:p>
            <a:fld id="{58B792A5-9BAE-6942-BFE1-9FCDB51EA51E}" type="slidenum">
              <a:rPr lang="en-US" smtClean="0"/>
              <a:pPr/>
              <a:t>6</a:t>
            </a:fld>
            <a:endParaRPr lang="en-US" dirty="0"/>
          </a:p>
        </p:txBody>
      </p:sp>
      <p:sp>
        <p:nvSpPr>
          <p:cNvPr id="7" name="Rectangle 6">
            <a:extLst>
              <a:ext uri="{FF2B5EF4-FFF2-40B4-BE49-F238E27FC236}">
                <a16:creationId xmlns:a16="http://schemas.microsoft.com/office/drawing/2014/main" id="{C005DCFE-8F59-2A4F-982D-18435955A404}"/>
              </a:ext>
            </a:extLst>
          </p:cNvPr>
          <p:cNvSpPr/>
          <p:nvPr/>
        </p:nvSpPr>
        <p:spPr>
          <a:xfrm>
            <a:off x="877555" y="1675452"/>
            <a:ext cx="9944519" cy="4524315"/>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t>Introduction to NLP </a:t>
            </a:r>
          </a:p>
          <a:p>
            <a:pPr marL="285750" indent="-285750">
              <a:lnSpc>
                <a:spcPct val="150000"/>
              </a:lnSpc>
              <a:buFont typeface="Arial" panose="020B0604020202020204" pitchFamily="34" charset="0"/>
              <a:buChar char="•"/>
            </a:pPr>
            <a:r>
              <a:rPr lang="en-US" dirty="0"/>
              <a:t>Set Up GCP Environment</a:t>
            </a:r>
          </a:p>
          <a:p>
            <a:pPr marL="285750" indent="-285750">
              <a:lnSpc>
                <a:spcPct val="150000"/>
              </a:lnSpc>
              <a:buFont typeface="Arial" panose="020B0604020202020204" pitchFamily="34" charset="0"/>
              <a:buChar char="•"/>
            </a:pPr>
            <a:r>
              <a:rPr lang="en-IN" dirty="0"/>
              <a:t>Overview of Attention Networks ( What and Why )</a:t>
            </a:r>
            <a:endParaRPr lang="en-US" dirty="0"/>
          </a:p>
          <a:p>
            <a:pPr>
              <a:lnSpc>
                <a:spcPct val="150000"/>
              </a:lnSpc>
              <a:buFont typeface="Arial" panose="020B0604020202020204" pitchFamily="34" charset="0"/>
              <a:buChar char="•"/>
            </a:pPr>
            <a:r>
              <a:rPr lang="en-IN" dirty="0"/>
              <a:t>    Attention Networks for text summarization</a:t>
            </a:r>
          </a:p>
          <a:p>
            <a:pPr>
              <a:lnSpc>
                <a:spcPct val="150000"/>
              </a:lnSpc>
              <a:buFont typeface="Arial" panose="020B0604020202020204" pitchFamily="34" charset="0"/>
              <a:buChar char="•"/>
            </a:pPr>
            <a:r>
              <a:rPr lang="en-IN" dirty="0"/>
              <a:t>    How to leverage Kubeflow for Industrialization</a:t>
            </a:r>
          </a:p>
          <a:p>
            <a:pPr marL="1200150" lvl="2" indent="-285750">
              <a:lnSpc>
                <a:spcPct val="150000"/>
              </a:lnSpc>
              <a:buFont typeface="Arial" panose="020B0604020202020204" pitchFamily="34" charset="0"/>
              <a:buChar char="•"/>
            </a:pPr>
            <a:r>
              <a:rPr lang="en-IN" dirty="0"/>
              <a:t>Setup Kubeflow on GCP</a:t>
            </a:r>
          </a:p>
          <a:p>
            <a:pPr marL="1200150" lvl="2" indent="-285750">
              <a:lnSpc>
                <a:spcPct val="150000"/>
              </a:lnSpc>
              <a:buFont typeface="Arial" panose="020B0604020202020204" pitchFamily="34" charset="0"/>
              <a:buChar char="•"/>
            </a:pPr>
            <a:r>
              <a:rPr lang="en-IN" dirty="0"/>
              <a:t>Use TensorFlow 2.0 to create attention network </a:t>
            </a:r>
          </a:p>
          <a:p>
            <a:pPr marL="1200150" lvl="2" indent="-285750">
              <a:lnSpc>
                <a:spcPct val="150000"/>
              </a:lnSpc>
              <a:buFont typeface="Arial" panose="020B0604020202020204" pitchFamily="34" charset="0"/>
              <a:buChar char="•"/>
            </a:pPr>
            <a:r>
              <a:rPr lang="en-IN" dirty="0"/>
              <a:t>Use docker for containerising the model </a:t>
            </a:r>
          </a:p>
          <a:p>
            <a:pPr marL="1200150" lvl="2" indent="-285750">
              <a:lnSpc>
                <a:spcPct val="150000"/>
              </a:lnSpc>
              <a:buFont typeface="Arial" panose="020B0604020202020204" pitchFamily="34" charset="0"/>
              <a:buChar char="•"/>
            </a:pPr>
            <a:r>
              <a:rPr lang="en-IN" dirty="0"/>
              <a:t>Train and save the model</a:t>
            </a:r>
          </a:p>
          <a:p>
            <a:pPr marL="285750" indent="-285750">
              <a:lnSpc>
                <a:spcPct val="150000"/>
              </a:lnSpc>
              <a:buFont typeface="Arial" panose="020B0604020202020204" pitchFamily="34" charset="0"/>
              <a:buChar char="•"/>
            </a:pPr>
            <a:r>
              <a:rPr lang="en-IN" dirty="0"/>
              <a:t>Challenges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516600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C8CDD39-F729-584E-982E-58A17AAA72E9}"/>
              </a:ext>
            </a:extLst>
          </p:cNvPr>
          <p:cNvPicPr>
            <a:picLocks noGrp="1" noChangeAspect="1"/>
          </p:cNvPicPr>
          <p:nvPr>
            <p:ph idx="1"/>
          </p:nvPr>
        </p:nvPicPr>
        <p:blipFill>
          <a:blip r:embed="rId3"/>
          <a:stretch>
            <a:fillRect/>
          </a:stretch>
        </p:blipFill>
        <p:spPr>
          <a:xfrm>
            <a:off x="2174240" y="1329912"/>
            <a:ext cx="8951784" cy="4959865"/>
          </a:xfrm>
        </p:spPr>
      </p:pic>
      <p:sp>
        <p:nvSpPr>
          <p:cNvPr id="3" name="Title 2">
            <a:extLst>
              <a:ext uri="{FF2B5EF4-FFF2-40B4-BE49-F238E27FC236}">
                <a16:creationId xmlns:a16="http://schemas.microsoft.com/office/drawing/2014/main" id="{77A837EC-8EE4-644B-90C6-93D665BB7825}"/>
              </a:ext>
            </a:extLst>
          </p:cNvPr>
          <p:cNvSpPr>
            <a:spLocks noGrp="1"/>
          </p:cNvSpPr>
          <p:nvPr>
            <p:ph type="title"/>
          </p:nvPr>
        </p:nvSpPr>
        <p:spPr>
          <a:xfrm>
            <a:off x="304800" y="88675"/>
            <a:ext cx="11582400" cy="1241237"/>
          </a:xfrm>
        </p:spPr>
        <p:txBody>
          <a:bodyPr/>
          <a:lstStyle/>
          <a:p>
            <a:r>
              <a:rPr lang="en-IN" b="1" dirty="0"/>
              <a:t>Step 3</a:t>
            </a:r>
            <a:r>
              <a:rPr lang="en-IN" dirty="0"/>
              <a:t>: </a:t>
            </a:r>
            <a:r>
              <a:rPr lang="en-IN" b="1" dirty="0"/>
              <a:t>Multiply each encoder hidden state by its </a:t>
            </a:r>
            <a:r>
              <a:rPr lang="en-IN" b="1" dirty="0" err="1"/>
              <a:t>softmaxed</a:t>
            </a:r>
            <a:r>
              <a:rPr lang="en-IN" b="1" dirty="0"/>
              <a:t> score.</a:t>
            </a:r>
            <a:endParaRPr lang="en-US" dirty="0"/>
          </a:p>
        </p:txBody>
      </p:sp>
      <p:sp>
        <p:nvSpPr>
          <p:cNvPr id="4" name="Footer Placeholder 3">
            <a:extLst>
              <a:ext uri="{FF2B5EF4-FFF2-40B4-BE49-F238E27FC236}">
                <a16:creationId xmlns:a16="http://schemas.microsoft.com/office/drawing/2014/main" id="{25C9CCCE-FC10-A14B-B756-EF297DA7483C}"/>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44F3098A-6391-7C40-99C4-C7970E2BA2D8}"/>
              </a:ext>
            </a:extLst>
          </p:cNvPr>
          <p:cNvSpPr>
            <a:spLocks noGrp="1"/>
          </p:cNvSpPr>
          <p:nvPr>
            <p:ph type="sldNum" sz="quarter" idx="11"/>
          </p:nvPr>
        </p:nvSpPr>
        <p:spPr/>
        <p:txBody>
          <a:bodyPr/>
          <a:lstStyle/>
          <a:p>
            <a:fld id="{65B3A5B5-D464-4D94-A6FF-B439700E06BB}" type="slidenum">
              <a:rPr lang="en-US" smtClean="0"/>
              <a:pPr/>
              <a:t>60</a:t>
            </a:fld>
            <a:endParaRPr lang="en-US" dirty="0"/>
          </a:p>
        </p:txBody>
      </p:sp>
    </p:spTree>
    <p:extLst>
      <p:ext uri="{BB962C8B-B14F-4D97-AF65-F5344CB8AC3E}">
        <p14:creationId xmlns:p14="http://schemas.microsoft.com/office/powerpoint/2010/main" val="4190379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88F8F3-0AC0-3049-B846-DEDC12CB3AEB}"/>
              </a:ext>
            </a:extLst>
          </p:cNvPr>
          <p:cNvPicPr>
            <a:picLocks noGrp="1" noChangeAspect="1"/>
          </p:cNvPicPr>
          <p:nvPr>
            <p:ph idx="1"/>
          </p:nvPr>
        </p:nvPicPr>
        <p:blipFill>
          <a:blip r:embed="rId3"/>
          <a:stretch>
            <a:fillRect/>
          </a:stretch>
        </p:blipFill>
        <p:spPr>
          <a:xfrm>
            <a:off x="1921064" y="1285240"/>
            <a:ext cx="9242854" cy="5021649"/>
          </a:xfrm>
        </p:spPr>
      </p:pic>
      <p:sp>
        <p:nvSpPr>
          <p:cNvPr id="3" name="Title 2">
            <a:extLst>
              <a:ext uri="{FF2B5EF4-FFF2-40B4-BE49-F238E27FC236}">
                <a16:creationId xmlns:a16="http://schemas.microsoft.com/office/drawing/2014/main" id="{4998395B-7668-4740-B2B8-FB7C4B600C09}"/>
              </a:ext>
            </a:extLst>
          </p:cNvPr>
          <p:cNvSpPr>
            <a:spLocks noGrp="1"/>
          </p:cNvSpPr>
          <p:nvPr>
            <p:ph type="title"/>
          </p:nvPr>
        </p:nvSpPr>
        <p:spPr/>
        <p:txBody>
          <a:bodyPr/>
          <a:lstStyle/>
          <a:p>
            <a:r>
              <a:rPr lang="en-IN" b="1" dirty="0"/>
              <a:t>Step 4</a:t>
            </a:r>
            <a:r>
              <a:rPr lang="en-IN" dirty="0"/>
              <a:t>: </a:t>
            </a:r>
            <a:r>
              <a:rPr lang="en-IN" b="1" dirty="0"/>
              <a:t>Sum up the alignment vectors.</a:t>
            </a:r>
            <a:endParaRPr lang="en-US" dirty="0"/>
          </a:p>
        </p:txBody>
      </p:sp>
      <p:sp>
        <p:nvSpPr>
          <p:cNvPr id="4" name="Footer Placeholder 3">
            <a:extLst>
              <a:ext uri="{FF2B5EF4-FFF2-40B4-BE49-F238E27FC236}">
                <a16:creationId xmlns:a16="http://schemas.microsoft.com/office/drawing/2014/main" id="{C0851DFD-B0A8-C04F-BABD-4B77C4A0B732}"/>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F1B0E98F-A023-1B4D-9A15-F5CE6AAEF1BE}"/>
              </a:ext>
            </a:extLst>
          </p:cNvPr>
          <p:cNvSpPr>
            <a:spLocks noGrp="1"/>
          </p:cNvSpPr>
          <p:nvPr>
            <p:ph type="sldNum" sz="quarter" idx="11"/>
          </p:nvPr>
        </p:nvSpPr>
        <p:spPr/>
        <p:txBody>
          <a:bodyPr/>
          <a:lstStyle/>
          <a:p>
            <a:fld id="{65B3A5B5-D464-4D94-A6FF-B439700E06BB}" type="slidenum">
              <a:rPr lang="en-US" smtClean="0"/>
              <a:pPr/>
              <a:t>61</a:t>
            </a:fld>
            <a:endParaRPr lang="en-US" dirty="0"/>
          </a:p>
        </p:txBody>
      </p:sp>
    </p:spTree>
    <p:extLst>
      <p:ext uri="{BB962C8B-B14F-4D97-AF65-F5344CB8AC3E}">
        <p14:creationId xmlns:p14="http://schemas.microsoft.com/office/powerpoint/2010/main" val="8475642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873FAA0-D227-014B-8E3C-3C177F6B22D7}"/>
              </a:ext>
            </a:extLst>
          </p:cNvPr>
          <p:cNvPicPr>
            <a:picLocks noGrp="1" noChangeAspect="1"/>
          </p:cNvPicPr>
          <p:nvPr>
            <p:ph idx="1"/>
          </p:nvPr>
        </p:nvPicPr>
        <p:blipFill>
          <a:blip r:embed="rId3"/>
          <a:stretch>
            <a:fillRect/>
          </a:stretch>
        </p:blipFill>
        <p:spPr>
          <a:xfrm>
            <a:off x="2247557" y="863283"/>
            <a:ext cx="9334843" cy="5456236"/>
          </a:xfrm>
        </p:spPr>
      </p:pic>
      <p:sp>
        <p:nvSpPr>
          <p:cNvPr id="3" name="Title 2">
            <a:extLst>
              <a:ext uri="{FF2B5EF4-FFF2-40B4-BE49-F238E27FC236}">
                <a16:creationId xmlns:a16="http://schemas.microsoft.com/office/drawing/2014/main" id="{4A2FD0F0-1796-5A4F-A2FF-C6DB87BF6633}"/>
              </a:ext>
            </a:extLst>
          </p:cNvPr>
          <p:cNvSpPr>
            <a:spLocks noGrp="1"/>
          </p:cNvSpPr>
          <p:nvPr>
            <p:ph type="title"/>
          </p:nvPr>
        </p:nvSpPr>
        <p:spPr/>
        <p:txBody>
          <a:bodyPr/>
          <a:lstStyle/>
          <a:p>
            <a:r>
              <a:rPr lang="en-IN" b="1" dirty="0"/>
              <a:t>Step 5</a:t>
            </a:r>
            <a:r>
              <a:rPr lang="en-IN" dirty="0"/>
              <a:t>: </a:t>
            </a:r>
            <a:r>
              <a:rPr lang="en-IN" b="1" dirty="0"/>
              <a:t>Feed the context vector into the decoder.</a:t>
            </a:r>
          </a:p>
        </p:txBody>
      </p:sp>
      <p:sp>
        <p:nvSpPr>
          <p:cNvPr id="4" name="Footer Placeholder 3">
            <a:extLst>
              <a:ext uri="{FF2B5EF4-FFF2-40B4-BE49-F238E27FC236}">
                <a16:creationId xmlns:a16="http://schemas.microsoft.com/office/drawing/2014/main" id="{F8193B4C-9D5A-1C46-A265-F62C352253C5}"/>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5AB89A61-E84C-E746-AF2E-455DAB09826E}"/>
              </a:ext>
            </a:extLst>
          </p:cNvPr>
          <p:cNvSpPr>
            <a:spLocks noGrp="1"/>
          </p:cNvSpPr>
          <p:nvPr>
            <p:ph type="sldNum" sz="quarter" idx="11"/>
          </p:nvPr>
        </p:nvSpPr>
        <p:spPr/>
        <p:txBody>
          <a:bodyPr/>
          <a:lstStyle/>
          <a:p>
            <a:fld id="{65B3A5B5-D464-4D94-A6FF-B439700E06BB}" type="slidenum">
              <a:rPr lang="en-US" smtClean="0"/>
              <a:pPr/>
              <a:t>62</a:t>
            </a:fld>
            <a:endParaRPr lang="en-US" dirty="0"/>
          </a:p>
        </p:txBody>
      </p:sp>
    </p:spTree>
    <p:extLst>
      <p:ext uri="{BB962C8B-B14F-4D97-AF65-F5344CB8AC3E}">
        <p14:creationId xmlns:p14="http://schemas.microsoft.com/office/powerpoint/2010/main" val="1993373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0F3685-61E5-024F-8588-1C79DF2748F0}"/>
              </a:ext>
            </a:extLst>
          </p:cNvPr>
          <p:cNvPicPr>
            <a:picLocks noGrp="1" noChangeAspect="1"/>
          </p:cNvPicPr>
          <p:nvPr>
            <p:ph idx="1"/>
          </p:nvPr>
        </p:nvPicPr>
        <p:blipFill>
          <a:blip r:embed="rId3"/>
          <a:stretch>
            <a:fillRect/>
          </a:stretch>
        </p:blipFill>
        <p:spPr>
          <a:xfrm>
            <a:off x="2275840" y="1326673"/>
            <a:ext cx="8969836" cy="4752975"/>
          </a:xfrm>
        </p:spPr>
      </p:pic>
      <p:sp>
        <p:nvSpPr>
          <p:cNvPr id="3" name="Title 2">
            <a:extLst>
              <a:ext uri="{FF2B5EF4-FFF2-40B4-BE49-F238E27FC236}">
                <a16:creationId xmlns:a16="http://schemas.microsoft.com/office/drawing/2014/main" id="{8C9A05B8-ACCD-9043-88A2-C7EA4EAFC09E}"/>
              </a:ext>
            </a:extLst>
          </p:cNvPr>
          <p:cNvSpPr>
            <a:spLocks noGrp="1"/>
          </p:cNvSpPr>
          <p:nvPr>
            <p:ph type="title"/>
          </p:nvPr>
        </p:nvSpPr>
        <p:spPr>
          <a:xfrm>
            <a:off x="609600" y="-1415098"/>
            <a:ext cx="10972800" cy="2390141"/>
          </a:xfrm>
        </p:spPr>
        <p:txBody>
          <a:bodyPr/>
          <a:lstStyle/>
          <a:p>
            <a:br>
              <a:rPr lang="en-IN" b="1" dirty="0"/>
            </a:br>
            <a:br>
              <a:rPr lang="en-IN" b="1" dirty="0"/>
            </a:br>
            <a:br>
              <a:rPr lang="en-IN" b="1" dirty="0"/>
            </a:br>
            <a:r>
              <a:rPr lang="en-IN" b="1" dirty="0"/>
              <a:t>Score Functions</a:t>
            </a:r>
            <a:endParaRPr lang="en-US" dirty="0"/>
          </a:p>
        </p:txBody>
      </p:sp>
      <p:sp>
        <p:nvSpPr>
          <p:cNvPr id="4" name="Footer Placeholder 3">
            <a:extLst>
              <a:ext uri="{FF2B5EF4-FFF2-40B4-BE49-F238E27FC236}">
                <a16:creationId xmlns:a16="http://schemas.microsoft.com/office/drawing/2014/main" id="{01DA4901-B294-3D40-A1DA-BE226F0DBAC5}"/>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B1F93D3E-B074-0A40-B2F4-F2DE7413BD35}"/>
              </a:ext>
            </a:extLst>
          </p:cNvPr>
          <p:cNvSpPr>
            <a:spLocks noGrp="1"/>
          </p:cNvSpPr>
          <p:nvPr>
            <p:ph type="sldNum" sz="quarter" idx="11"/>
          </p:nvPr>
        </p:nvSpPr>
        <p:spPr/>
        <p:txBody>
          <a:bodyPr/>
          <a:lstStyle/>
          <a:p>
            <a:fld id="{65B3A5B5-D464-4D94-A6FF-B439700E06BB}" type="slidenum">
              <a:rPr lang="en-US" smtClean="0"/>
              <a:pPr/>
              <a:t>63</a:t>
            </a:fld>
            <a:endParaRPr lang="en-US" dirty="0"/>
          </a:p>
        </p:txBody>
      </p:sp>
    </p:spTree>
    <p:extLst>
      <p:ext uri="{BB962C8B-B14F-4D97-AF65-F5344CB8AC3E}">
        <p14:creationId xmlns:p14="http://schemas.microsoft.com/office/powerpoint/2010/main" val="289460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7ED82-23A2-FF4C-9960-183CDF596788}"/>
              </a:ext>
            </a:extLst>
          </p:cNvPr>
          <p:cNvSpPr>
            <a:spLocks noGrp="1"/>
          </p:cNvSpPr>
          <p:nvPr>
            <p:ph type="title"/>
          </p:nvPr>
        </p:nvSpPr>
        <p:spPr>
          <a:xfrm>
            <a:off x="711200" y="623948"/>
            <a:ext cx="3942300" cy="400110"/>
          </a:xfrm>
        </p:spPr>
        <p:txBody>
          <a:bodyPr/>
          <a:lstStyle/>
          <a:p>
            <a:r>
              <a:rPr lang="en-US" sz="2000" dirty="0"/>
              <a:t>Sequence-to-Sequence Models</a:t>
            </a:r>
          </a:p>
        </p:txBody>
      </p:sp>
      <p:sp>
        <p:nvSpPr>
          <p:cNvPr id="4" name="Footer Placeholder 3">
            <a:extLst>
              <a:ext uri="{FF2B5EF4-FFF2-40B4-BE49-F238E27FC236}">
                <a16:creationId xmlns:a16="http://schemas.microsoft.com/office/drawing/2014/main" id="{374FC943-39A4-D342-B487-C33DFCEA0415}"/>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591599E1-3224-EE46-98AC-817B373A2510}"/>
              </a:ext>
            </a:extLst>
          </p:cNvPr>
          <p:cNvSpPr>
            <a:spLocks noGrp="1"/>
          </p:cNvSpPr>
          <p:nvPr>
            <p:ph type="sldNum" sz="quarter" idx="11"/>
          </p:nvPr>
        </p:nvSpPr>
        <p:spPr/>
        <p:txBody>
          <a:bodyPr/>
          <a:lstStyle/>
          <a:p>
            <a:fld id="{65B3A5B5-D464-4D94-A6FF-B439700E06BB}" type="slidenum">
              <a:rPr lang="en-US" smtClean="0"/>
              <a:pPr/>
              <a:t>64</a:t>
            </a:fld>
            <a:endParaRPr lang="en-US" dirty="0"/>
          </a:p>
        </p:txBody>
      </p:sp>
      <p:pic>
        <p:nvPicPr>
          <p:cNvPr id="6" name="Picture 5">
            <a:extLst>
              <a:ext uri="{FF2B5EF4-FFF2-40B4-BE49-F238E27FC236}">
                <a16:creationId xmlns:a16="http://schemas.microsoft.com/office/drawing/2014/main" id="{06BFC2CB-8006-9044-98E9-0C13EB9D12BC}"/>
              </a:ext>
            </a:extLst>
          </p:cNvPr>
          <p:cNvPicPr>
            <a:picLocks noChangeAspect="1"/>
          </p:cNvPicPr>
          <p:nvPr/>
        </p:nvPicPr>
        <p:blipFill>
          <a:blip r:embed="rId2"/>
          <a:stretch>
            <a:fillRect/>
          </a:stretch>
        </p:blipFill>
        <p:spPr>
          <a:xfrm>
            <a:off x="567968" y="2473285"/>
            <a:ext cx="3942300" cy="1367195"/>
          </a:xfrm>
          <a:prstGeom prst="rect">
            <a:avLst/>
          </a:prstGeom>
        </p:spPr>
      </p:pic>
      <p:sp>
        <p:nvSpPr>
          <p:cNvPr id="7" name="Rectangle 6">
            <a:extLst>
              <a:ext uri="{FF2B5EF4-FFF2-40B4-BE49-F238E27FC236}">
                <a16:creationId xmlns:a16="http://schemas.microsoft.com/office/drawing/2014/main" id="{0044FACF-57F7-CD4F-8D73-0FEA1BA168D9}"/>
              </a:ext>
            </a:extLst>
          </p:cNvPr>
          <p:cNvSpPr/>
          <p:nvPr/>
        </p:nvSpPr>
        <p:spPr>
          <a:xfrm>
            <a:off x="0" y="5778699"/>
            <a:ext cx="4763868" cy="369332"/>
          </a:xfrm>
          <a:prstGeom prst="rect">
            <a:avLst/>
          </a:prstGeom>
        </p:spPr>
        <p:txBody>
          <a:bodyPr wrap="none">
            <a:spAutoFit/>
          </a:bodyPr>
          <a:lstStyle/>
          <a:p>
            <a:r>
              <a:rPr lang="en-IN" dirty="0">
                <a:hlinkClick r:id="rId3"/>
              </a:rPr>
              <a:t>https://blog.floydhub.com/attention-mechanism/</a:t>
            </a:r>
            <a:endParaRPr lang="en-US" dirty="0"/>
          </a:p>
        </p:txBody>
      </p:sp>
      <p:pic>
        <p:nvPicPr>
          <p:cNvPr id="8" name="Picture 7">
            <a:extLst>
              <a:ext uri="{FF2B5EF4-FFF2-40B4-BE49-F238E27FC236}">
                <a16:creationId xmlns:a16="http://schemas.microsoft.com/office/drawing/2014/main" id="{C426643E-4C34-A14C-A6DB-2D2E45C48873}"/>
              </a:ext>
            </a:extLst>
          </p:cNvPr>
          <p:cNvPicPr>
            <a:picLocks noChangeAspect="1"/>
          </p:cNvPicPr>
          <p:nvPr/>
        </p:nvPicPr>
        <p:blipFill>
          <a:blip r:embed="rId4"/>
          <a:stretch>
            <a:fillRect/>
          </a:stretch>
        </p:blipFill>
        <p:spPr>
          <a:xfrm>
            <a:off x="6892202" y="2192781"/>
            <a:ext cx="4539855" cy="1961217"/>
          </a:xfrm>
          <a:prstGeom prst="rect">
            <a:avLst/>
          </a:prstGeom>
        </p:spPr>
      </p:pic>
      <p:cxnSp>
        <p:nvCxnSpPr>
          <p:cNvPr id="9" name="Straight Connector 8">
            <a:extLst>
              <a:ext uri="{FF2B5EF4-FFF2-40B4-BE49-F238E27FC236}">
                <a16:creationId xmlns:a16="http://schemas.microsoft.com/office/drawing/2014/main" id="{46EF7E0F-1518-B64D-A2C5-43A9315A47F5}"/>
              </a:ext>
            </a:extLst>
          </p:cNvPr>
          <p:cNvCxnSpPr/>
          <p:nvPr/>
        </p:nvCxnSpPr>
        <p:spPr>
          <a:xfrm>
            <a:off x="5486400" y="1322794"/>
            <a:ext cx="0" cy="423472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2">
            <a:extLst>
              <a:ext uri="{FF2B5EF4-FFF2-40B4-BE49-F238E27FC236}">
                <a16:creationId xmlns:a16="http://schemas.microsoft.com/office/drawing/2014/main" id="{5B23831F-4567-0D4E-9CFA-925650857202}"/>
              </a:ext>
            </a:extLst>
          </p:cNvPr>
          <p:cNvSpPr txBox="1">
            <a:spLocks/>
          </p:cNvSpPr>
          <p:nvPr/>
        </p:nvSpPr>
        <p:spPr bwMode="auto">
          <a:xfrm>
            <a:off x="7061200" y="470060"/>
            <a:ext cx="3942300" cy="707886"/>
          </a:xfrm>
          <a:prstGeom prst="rect">
            <a:avLst/>
          </a:prstGeom>
          <a:noFill/>
          <a:ln w="9525">
            <a:noFill/>
            <a:miter lim="800000"/>
            <a:headEnd/>
            <a:tailEnd/>
          </a:ln>
          <a:effectLst/>
        </p:spPr>
        <p:txBody>
          <a:bodyPr vert="horz" wrap="square" lIns="0" tIns="45720" rIns="0" bIns="45720" numCol="1" anchor="b" anchorCtr="0" compatLnSpc="1">
            <a:prstTxWarp prst="textNoShape">
              <a:avLst/>
            </a:prstTxWarp>
            <a:spAutoFit/>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r>
              <a:rPr lang="en-US" sz="2000" kern="0" dirty="0"/>
              <a:t>Attention in Sequence-to-Sequence Models</a:t>
            </a:r>
          </a:p>
        </p:txBody>
      </p:sp>
      <p:sp>
        <p:nvSpPr>
          <p:cNvPr id="11" name="Rectangle 10">
            <a:extLst>
              <a:ext uri="{FF2B5EF4-FFF2-40B4-BE49-F238E27FC236}">
                <a16:creationId xmlns:a16="http://schemas.microsoft.com/office/drawing/2014/main" id="{38BCBD72-DC58-5843-B603-1A36AD5C6862}"/>
              </a:ext>
            </a:extLst>
          </p:cNvPr>
          <p:cNvSpPr/>
          <p:nvPr/>
        </p:nvSpPr>
        <p:spPr>
          <a:xfrm>
            <a:off x="0" y="6049386"/>
            <a:ext cx="4763868" cy="369332"/>
          </a:xfrm>
          <a:prstGeom prst="rect">
            <a:avLst/>
          </a:prstGeom>
        </p:spPr>
        <p:txBody>
          <a:bodyPr wrap="none">
            <a:spAutoFit/>
          </a:bodyPr>
          <a:lstStyle/>
          <a:p>
            <a:r>
              <a:rPr lang="en-IN" dirty="0">
                <a:hlinkClick r:id="rId3"/>
              </a:rPr>
              <a:t>https://blog.floydhub.com/attention-mechanism/</a:t>
            </a:r>
            <a:endParaRPr lang="en-US" dirty="0"/>
          </a:p>
        </p:txBody>
      </p:sp>
    </p:spTree>
    <p:extLst>
      <p:ext uri="{BB962C8B-B14F-4D97-AF65-F5344CB8AC3E}">
        <p14:creationId xmlns:p14="http://schemas.microsoft.com/office/powerpoint/2010/main" val="1177262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8B0F2F-FA6A-C14F-B4CB-06394A2E5E44}"/>
              </a:ext>
            </a:extLst>
          </p:cNvPr>
          <p:cNvSpPr>
            <a:spLocks noGrp="1"/>
          </p:cNvSpPr>
          <p:nvPr>
            <p:ph idx="1"/>
          </p:nvPr>
        </p:nvSpPr>
        <p:spPr>
          <a:xfrm>
            <a:off x="921834" y="1439127"/>
            <a:ext cx="10972800" cy="4752973"/>
          </a:xfrm>
        </p:spPr>
        <p:txBody>
          <a:bodyPr/>
          <a:lstStyle/>
          <a:p>
            <a:pPr marL="0" indent="0">
              <a:buNone/>
            </a:pPr>
            <a:endParaRPr lang="en-IN" sz="1800" dirty="0"/>
          </a:p>
          <a:p>
            <a:pPr marL="0" indent="0">
              <a:buNone/>
            </a:pPr>
            <a:r>
              <a:rPr lang="en-IN" sz="1800" dirty="0"/>
              <a:t>Your learning doesn’t stop here! There’s a lot more you can do to play around and experiment with the model:</a:t>
            </a:r>
          </a:p>
          <a:p>
            <a:pPr marL="0" indent="0">
              <a:buNone/>
            </a:pPr>
            <a:endParaRPr lang="en-IN" sz="1800" dirty="0"/>
          </a:p>
          <a:p>
            <a:r>
              <a:rPr lang="en-IN" sz="1800" dirty="0"/>
              <a:t>Recommend you to </a:t>
            </a:r>
            <a:r>
              <a:rPr lang="en-IN" sz="1800" b="1" dirty="0"/>
              <a:t>increase the training dataset size</a:t>
            </a:r>
            <a:r>
              <a:rPr lang="en-IN" sz="1800" dirty="0"/>
              <a:t> and build the model. The generalization capability of a deep learning model enhances with an increase in the training dataset size</a:t>
            </a:r>
          </a:p>
          <a:p>
            <a:endParaRPr lang="en-IN" sz="1800" dirty="0"/>
          </a:p>
          <a:p>
            <a:r>
              <a:rPr lang="en-IN" sz="1800" dirty="0"/>
              <a:t>Try </a:t>
            </a:r>
            <a:r>
              <a:rPr lang="en-IN" sz="1800" b="1" dirty="0"/>
              <a:t>implementing Bi-Directional LSTM</a:t>
            </a:r>
            <a:r>
              <a:rPr lang="en-IN" sz="1800" dirty="0"/>
              <a:t> which is capable of capturing the context from both the directions and results in a better context vector</a:t>
            </a:r>
          </a:p>
          <a:p>
            <a:endParaRPr lang="en-IN" sz="1800" dirty="0"/>
          </a:p>
          <a:p>
            <a:r>
              <a:rPr lang="en-IN" sz="1800" dirty="0"/>
              <a:t>Use the </a:t>
            </a:r>
            <a:r>
              <a:rPr lang="en-IN" sz="1800" b="1" dirty="0"/>
              <a:t>beam search strategy</a:t>
            </a:r>
            <a:r>
              <a:rPr lang="en-IN" sz="1800" dirty="0"/>
              <a:t> for decoding the test sequence instead of using the greedy approach (argmax)</a:t>
            </a:r>
          </a:p>
        </p:txBody>
      </p:sp>
      <p:sp>
        <p:nvSpPr>
          <p:cNvPr id="3" name="Title 2">
            <a:extLst>
              <a:ext uri="{FF2B5EF4-FFF2-40B4-BE49-F238E27FC236}">
                <a16:creationId xmlns:a16="http://schemas.microsoft.com/office/drawing/2014/main" id="{6BEE7E36-B5B1-AA49-A4A0-777DDA92643B}"/>
              </a:ext>
            </a:extLst>
          </p:cNvPr>
          <p:cNvSpPr>
            <a:spLocks noGrp="1"/>
          </p:cNvSpPr>
          <p:nvPr>
            <p:ph type="title"/>
          </p:nvPr>
        </p:nvSpPr>
        <p:spPr>
          <a:xfrm>
            <a:off x="609600" y="399599"/>
            <a:ext cx="10972800" cy="1159228"/>
          </a:xfrm>
        </p:spPr>
        <p:txBody>
          <a:bodyPr/>
          <a:lstStyle/>
          <a:p>
            <a:r>
              <a:rPr lang="en-IN" sz="3200" b="1" dirty="0"/>
              <a:t>How can we Improve the Model’s Performance Even Further?</a:t>
            </a:r>
            <a:br>
              <a:rPr lang="en-IN" b="1" dirty="0"/>
            </a:br>
            <a:endParaRPr lang="en-US" dirty="0"/>
          </a:p>
        </p:txBody>
      </p:sp>
      <p:sp>
        <p:nvSpPr>
          <p:cNvPr id="4" name="Footer Placeholder 3">
            <a:extLst>
              <a:ext uri="{FF2B5EF4-FFF2-40B4-BE49-F238E27FC236}">
                <a16:creationId xmlns:a16="http://schemas.microsoft.com/office/drawing/2014/main" id="{A81275F9-A183-5447-BBBC-B6B904BC02EE}"/>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D02F311F-B71F-F740-AF86-4EAFC302CAF0}"/>
              </a:ext>
            </a:extLst>
          </p:cNvPr>
          <p:cNvSpPr>
            <a:spLocks noGrp="1"/>
          </p:cNvSpPr>
          <p:nvPr>
            <p:ph type="sldNum" sz="quarter" idx="11"/>
          </p:nvPr>
        </p:nvSpPr>
        <p:spPr/>
        <p:txBody>
          <a:bodyPr/>
          <a:lstStyle/>
          <a:p>
            <a:fld id="{65B3A5B5-D464-4D94-A6FF-B439700E06BB}" type="slidenum">
              <a:rPr lang="en-US" smtClean="0"/>
              <a:pPr/>
              <a:t>65</a:t>
            </a:fld>
            <a:endParaRPr lang="en-US" dirty="0"/>
          </a:p>
        </p:txBody>
      </p:sp>
    </p:spTree>
    <p:extLst>
      <p:ext uri="{BB962C8B-B14F-4D97-AF65-F5344CB8AC3E}">
        <p14:creationId xmlns:p14="http://schemas.microsoft.com/office/powerpoint/2010/main" val="968225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DEMO I –Jupyter Notebook  </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66</a:t>
            </a:fld>
            <a:endParaRPr lang="en-US" dirty="0"/>
          </a:p>
        </p:txBody>
      </p:sp>
    </p:spTree>
    <p:extLst>
      <p:ext uri="{BB962C8B-B14F-4D97-AF65-F5344CB8AC3E}">
        <p14:creationId xmlns:p14="http://schemas.microsoft.com/office/powerpoint/2010/main" val="155316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67</a:t>
            </a:fld>
            <a:endParaRPr lang="en-US" dirty="0"/>
          </a:p>
        </p:txBody>
      </p:sp>
      <p:pic>
        <p:nvPicPr>
          <p:cNvPr id="6" name="Picture 5">
            <a:extLst>
              <a:ext uri="{FF2B5EF4-FFF2-40B4-BE49-F238E27FC236}">
                <a16:creationId xmlns:a16="http://schemas.microsoft.com/office/drawing/2014/main" id="{033C9208-F903-AE49-B0DC-F6A05287810C}"/>
              </a:ext>
            </a:extLst>
          </p:cNvPr>
          <p:cNvPicPr>
            <a:picLocks noChangeAspect="1"/>
          </p:cNvPicPr>
          <p:nvPr/>
        </p:nvPicPr>
        <p:blipFill>
          <a:blip r:embed="rId2"/>
          <a:stretch>
            <a:fillRect/>
          </a:stretch>
        </p:blipFill>
        <p:spPr>
          <a:xfrm>
            <a:off x="2125496" y="1219200"/>
            <a:ext cx="10036024" cy="3661954"/>
          </a:xfrm>
          <a:prstGeom prst="rect">
            <a:avLst/>
          </a:prstGeom>
        </p:spPr>
      </p:pic>
      <p:sp>
        <p:nvSpPr>
          <p:cNvPr id="10" name="Title 1">
            <a:extLst>
              <a:ext uri="{FF2B5EF4-FFF2-40B4-BE49-F238E27FC236}">
                <a16:creationId xmlns:a16="http://schemas.microsoft.com/office/drawing/2014/main" id="{1024EA4D-0D90-D746-860C-2E20A4A0367D}"/>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a:t>
            </a:r>
          </a:p>
        </p:txBody>
      </p:sp>
      <p:sp>
        <p:nvSpPr>
          <p:cNvPr id="11" name="Title 2">
            <a:extLst>
              <a:ext uri="{FF2B5EF4-FFF2-40B4-BE49-F238E27FC236}">
                <a16:creationId xmlns:a16="http://schemas.microsoft.com/office/drawing/2014/main" id="{E1140070-EB81-D14A-A2C9-950ACFE57F87}"/>
              </a:ext>
            </a:extLst>
          </p:cNvPr>
          <p:cNvSpPr>
            <a:spLocks noGrp="1"/>
          </p:cNvSpPr>
          <p:nvPr>
            <p:ph type="title"/>
          </p:nvPr>
        </p:nvSpPr>
        <p:spPr>
          <a:xfrm>
            <a:off x="3444239" y="308257"/>
            <a:ext cx="7032323" cy="584775"/>
          </a:xfrm>
        </p:spPr>
        <p:txBody>
          <a:bodyPr/>
          <a:lstStyle/>
          <a:p>
            <a:r>
              <a:rPr lang="en-IN" sz="3200" b="1" dirty="0"/>
              <a:t>Login into Kubeflow Server</a:t>
            </a:r>
            <a:endParaRPr lang="en-US" dirty="0"/>
          </a:p>
        </p:txBody>
      </p:sp>
    </p:spTree>
    <p:extLst>
      <p:ext uri="{BB962C8B-B14F-4D97-AF65-F5344CB8AC3E}">
        <p14:creationId xmlns:p14="http://schemas.microsoft.com/office/powerpoint/2010/main" val="1890669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68</a:t>
            </a:fld>
            <a:endParaRPr lang="en-US" dirty="0"/>
          </a:p>
        </p:txBody>
      </p:sp>
      <p:pic>
        <p:nvPicPr>
          <p:cNvPr id="7" name="Picture 6">
            <a:extLst>
              <a:ext uri="{FF2B5EF4-FFF2-40B4-BE49-F238E27FC236}">
                <a16:creationId xmlns:a16="http://schemas.microsoft.com/office/drawing/2014/main" id="{318F044A-D442-C745-80D0-87DD6D7AFBE6}"/>
              </a:ext>
            </a:extLst>
          </p:cNvPr>
          <p:cNvPicPr>
            <a:picLocks noChangeAspect="1"/>
          </p:cNvPicPr>
          <p:nvPr/>
        </p:nvPicPr>
        <p:blipFill>
          <a:blip r:embed="rId2"/>
          <a:stretch>
            <a:fillRect/>
          </a:stretch>
        </p:blipFill>
        <p:spPr>
          <a:xfrm>
            <a:off x="1985146" y="975043"/>
            <a:ext cx="9297533" cy="5207725"/>
          </a:xfrm>
          <a:prstGeom prst="rect">
            <a:avLst/>
          </a:prstGeom>
        </p:spPr>
      </p:pic>
      <p:sp>
        <p:nvSpPr>
          <p:cNvPr id="10" name="Title 1">
            <a:extLst>
              <a:ext uri="{FF2B5EF4-FFF2-40B4-BE49-F238E27FC236}">
                <a16:creationId xmlns:a16="http://schemas.microsoft.com/office/drawing/2014/main" id="{A511A5B4-BD0E-C943-AF25-62CBA68B7197}"/>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2</a:t>
            </a:r>
          </a:p>
        </p:txBody>
      </p:sp>
      <p:sp>
        <p:nvSpPr>
          <p:cNvPr id="11" name="Title 2">
            <a:extLst>
              <a:ext uri="{FF2B5EF4-FFF2-40B4-BE49-F238E27FC236}">
                <a16:creationId xmlns:a16="http://schemas.microsoft.com/office/drawing/2014/main" id="{C65A0F11-81A8-2B49-9440-ABB779129B09}"/>
              </a:ext>
            </a:extLst>
          </p:cNvPr>
          <p:cNvSpPr>
            <a:spLocks noGrp="1"/>
          </p:cNvSpPr>
          <p:nvPr>
            <p:ph type="title"/>
          </p:nvPr>
        </p:nvSpPr>
        <p:spPr>
          <a:xfrm>
            <a:off x="3403600" y="308257"/>
            <a:ext cx="6268720" cy="584775"/>
          </a:xfrm>
        </p:spPr>
        <p:txBody>
          <a:bodyPr/>
          <a:lstStyle/>
          <a:p>
            <a:r>
              <a:rPr lang="en-IN" sz="3200" b="1" dirty="0"/>
              <a:t>Kubeflow UI </a:t>
            </a:r>
            <a:endParaRPr lang="en-US" dirty="0"/>
          </a:p>
        </p:txBody>
      </p:sp>
    </p:spTree>
    <p:extLst>
      <p:ext uri="{BB962C8B-B14F-4D97-AF65-F5344CB8AC3E}">
        <p14:creationId xmlns:p14="http://schemas.microsoft.com/office/powerpoint/2010/main" val="1828730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69</a:t>
            </a:fld>
            <a:endParaRPr lang="en-US" dirty="0"/>
          </a:p>
        </p:txBody>
      </p:sp>
      <p:pic>
        <p:nvPicPr>
          <p:cNvPr id="9" name="Picture 8">
            <a:extLst>
              <a:ext uri="{FF2B5EF4-FFF2-40B4-BE49-F238E27FC236}">
                <a16:creationId xmlns:a16="http://schemas.microsoft.com/office/drawing/2014/main" id="{036D637A-C7D7-2048-890E-31E1CFBE9199}"/>
              </a:ext>
            </a:extLst>
          </p:cNvPr>
          <p:cNvPicPr>
            <a:picLocks noChangeAspect="1"/>
          </p:cNvPicPr>
          <p:nvPr/>
        </p:nvPicPr>
        <p:blipFill>
          <a:blip r:embed="rId2"/>
          <a:stretch>
            <a:fillRect/>
          </a:stretch>
        </p:blipFill>
        <p:spPr>
          <a:xfrm>
            <a:off x="2180992" y="1562826"/>
            <a:ext cx="9828127" cy="3732348"/>
          </a:xfrm>
          <a:prstGeom prst="rect">
            <a:avLst/>
          </a:prstGeom>
        </p:spPr>
      </p:pic>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3</a:t>
            </a:r>
          </a:p>
        </p:txBody>
      </p:sp>
      <p:sp>
        <p:nvSpPr>
          <p:cNvPr id="11" name="Title 2">
            <a:extLst>
              <a:ext uri="{FF2B5EF4-FFF2-40B4-BE49-F238E27FC236}">
                <a16:creationId xmlns:a16="http://schemas.microsoft.com/office/drawing/2014/main" id="{6F44C1B2-609D-DB4A-A4F5-7FD9A56D9EC2}"/>
              </a:ext>
            </a:extLst>
          </p:cNvPr>
          <p:cNvSpPr>
            <a:spLocks noGrp="1"/>
          </p:cNvSpPr>
          <p:nvPr>
            <p:ph type="title"/>
          </p:nvPr>
        </p:nvSpPr>
        <p:spPr>
          <a:xfrm>
            <a:off x="3444239" y="308257"/>
            <a:ext cx="7032323" cy="584775"/>
          </a:xfrm>
        </p:spPr>
        <p:txBody>
          <a:bodyPr/>
          <a:lstStyle/>
          <a:p>
            <a:r>
              <a:rPr lang="en-IN" sz="3200" b="1" dirty="0"/>
              <a:t>Start a new Notebook Server</a:t>
            </a:r>
            <a:endParaRPr lang="en-US" dirty="0"/>
          </a:p>
        </p:txBody>
      </p:sp>
    </p:spTree>
    <p:extLst>
      <p:ext uri="{BB962C8B-B14F-4D97-AF65-F5344CB8AC3E}">
        <p14:creationId xmlns:p14="http://schemas.microsoft.com/office/powerpoint/2010/main" val="2429256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101920"/>
            <a:ext cx="10817352" cy="446276"/>
          </a:xfrm>
        </p:spPr>
        <p:txBody>
          <a:bodyPr/>
          <a:lstStyle/>
          <a:p>
            <a:r>
              <a:rPr lang="en-US" dirty="0"/>
              <a:t>Demo</a:t>
            </a:r>
          </a:p>
        </p:txBody>
      </p:sp>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7</a:t>
            </a:fld>
            <a:endParaRPr lang="en-US" dirty="0">
              <a:solidFill>
                <a:srgbClr val="FFFFFF"/>
              </a:solidFill>
            </a:endParaRPr>
          </a:p>
        </p:txBody>
      </p:sp>
      <p:sp>
        <p:nvSpPr>
          <p:cNvPr id="7" name="Rectangle 6"/>
          <p:cNvSpPr/>
          <p:nvPr/>
        </p:nvSpPr>
        <p:spPr>
          <a:xfrm>
            <a:off x="5092985" y="585535"/>
            <a:ext cx="2006029" cy="105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 Kubeflow</a:t>
            </a:r>
          </a:p>
        </p:txBody>
      </p:sp>
      <p:sp>
        <p:nvSpPr>
          <p:cNvPr id="13" name="Rectangle 12"/>
          <p:cNvSpPr/>
          <p:nvPr/>
        </p:nvSpPr>
        <p:spPr>
          <a:xfrm>
            <a:off x="882601" y="2188461"/>
            <a:ext cx="2006029" cy="10591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Access Jupyter Notebook Server </a:t>
            </a:r>
          </a:p>
        </p:txBody>
      </p:sp>
      <p:sp>
        <p:nvSpPr>
          <p:cNvPr id="14" name="Rectangle 13"/>
          <p:cNvSpPr/>
          <p:nvPr/>
        </p:nvSpPr>
        <p:spPr>
          <a:xfrm>
            <a:off x="882601" y="3681757"/>
            <a:ext cx="2006029" cy="10591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the Attention Network</a:t>
            </a:r>
          </a:p>
        </p:txBody>
      </p:sp>
      <p:sp>
        <p:nvSpPr>
          <p:cNvPr id="15" name="Rectangle 14"/>
          <p:cNvSpPr/>
          <p:nvPr/>
        </p:nvSpPr>
        <p:spPr>
          <a:xfrm>
            <a:off x="892640" y="5175053"/>
            <a:ext cx="2006029" cy="10591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Predictions</a:t>
            </a:r>
          </a:p>
        </p:txBody>
      </p:sp>
      <p:cxnSp>
        <p:nvCxnSpPr>
          <p:cNvPr id="4" name="Straight Arrow Connector 3"/>
          <p:cNvCxnSpPr>
            <a:cxnSpLocks/>
            <a:stCxn id="7" idx="2"/>
            <a:endCxn id="13" idx="3"/>
          </p:cNvCxnSpPr>
          <p:nvPr/>
        </p:nvCxnSpPr>
        <p:spPr>
          <a:xfrm flipH="1">
            <a:off x="2888630" y="1644647"/>
            <a:ext cx="3207370" cy="107337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stCxn id="13" idx="2"/>
          </p:cNvCxnSpPr>
          <p:nvPr/>
        </p:nvCxnSpPr>
        <p:spPr>
          <a:xfrm flipH="1">
            <a:off x="1881892" y="3247573"/>
            <a:ext cx="3724" cy="43418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a:off x="1881892" y="4745560"/>
            <a:ext cx="0" cy="3534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48CB986-04F0-354C-B0AA-30FCBF819ED5}"/>
              </a:ext>
            </a:extLst>
          </p:cNvPr>
          <p:cNvSpPr/>
          <p:nvPr/>
        </p:nvSpPr>
        <p:spPr>
          <a:xfrm>
            <a:off x="9160429" y="2188461"/>
            <a:ext cx="2006029" cy="1059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Containerize the model</a:t>
            </a:r>
          </a:p>
        </p:txBody>
      </p:sp>
      <p:sp>
        <p:nvSpPr>
          <p:cNvPr id="29" name="Rectangle 28">
            <a:extLst>
              <a:ext uri="{FF2B5EF4-FFF2-40B4-BE49-F238E27FC236}">
                <a16:creationId xmlns:a16="http://schemas.microsoft.com/office/drawing/2014/main" id="{B706CA67-BE57-3B40-91BA-8E9E02057633}"/>
              </a:ext>
            </a:extLst>
          </p:cNvPr>
          <p:cNvSpPr/>
          <p:nvPr/>
        </p:nvSpPr>
        <p:spPr>
          <a:xfrm>
            <a:off x="9160429" y="3681757"/>
            <a:ext cx="2006029" cy="1059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the model using Kustomize</a:t>
            </a:r>
          </a:p>
        </p:txBody>
      </p:sp>
      <p:sp>
        <p:nvSpPr>
          <p:cNvPr id="30" name="Rectangle 29">
            <a:extLst>
              <a:ext uri="{FF2B5EF4-FFF2-40B4-BE49-F238E27FC236}">
                <a16:creationId xmlns:a16="http://schemas.microsoft.com/office/drawing/2014/main" id="{7354E4B3-7C25-8648-8F6F-77A1F01B5AEF}"/>
              </a:ext>
            </a:extLst>
          </p:cNvPr>
          <p:cNvSpPr/>
          <p:nvPr/>
        </p:nvSpPr>
        <p:spPr>
          <a:xfrm>
            <a:off x="9170468" y="5175053"/>
            <a:ext cx="2006029" cy="10591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the trained model </a:t>
            </a:r>
          </a:p>
        </p:txBody>
      </p:sp>
      <p:cxnSp>
        <p:nvCxnSpPr>
          <p:cNvPr id="31" name="Straight Arrow Connector 30">
            <a:extLst>
              <a:ext uri="{FF2B5EF4-FFF2-40B4-BE49-F238E27FC236}">
                <a16:creationId xmlns:a16="http://schemas.microsoft.com/office/drawing/2014/main" id="{FAE98213-6526-C64A-9406-E3C55FDA0F82}"/>
              </a:ext>
            </a:extLst>
          </p:cNvPr>
          <p:cNvCxnSpPr>
            <a:cxnSpLocks/>
            <a:stCxn id="28" idx="2"/>
          </p:cNvCxnSpPr>
          <p:nvPr/>
        </p:nvCxnSpPr>
        <p:spPr>
          <a:xfrm flipH="1">
            <a:off x="10159720" y="3247573"/>
            <a:ext cx="3724" cy="434184"/>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CD79294-F6E7-7A43-9FF6-0D69CE12635C}"/>
              </a:ext>
            </a:extLst>
          </p:cNvPr>
          <p:cNvCxnSpPr>
            <a:cxnSpLocks/>
          </p:cNvCxnSpPr>
          <p:nvPr/>
        </p:nvCxnSpPr>
        <p:spPr>
          <a:xfrm>
            <a:off x="10159720" y="4745560"/>
            <a:ext cx="0" cy="35340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7F39A43-43CF-C845-AA6E-02D90355037A}"/>
              </a:ext>
            </a:extLst>
          </p:cNvPr>
          <p:cNvCxnSpPr>
            <a:cxnSpLocks/>
            <a:stCxn id="7" idx="2"/>
            <a:endCxn id="28" idx="1"/>
          </p:cNvCxnSpPr>
          <p:nvPr/>
        </p:nvCxnSpPr>
        <p:spPr>
          <a:xfrm>
            <a:off x="6096000" y="1644647"/>
            <a:ext cx="3064429" cy="1073370"/>
          </a:xfrm>
          <a:prstGeom prst="straightConnector1">
            <a:avLst/>
          </a:prstGeom>
          <a:ln w="2857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F0DBA943-2F89-4443-AA8C-A9ED9C5F3CB4}"/>
              </a:ext>
            </a:extLst>
          </p:cNvPr>
          <p:cNvSpPr/>
          <p:nvPr/>
        </p:nvSpPr>
        <p:spPr>
          <a:xfrm>
            <a:off x="381965" y="1875099"/>
            <a:ext cx="3055716" cy="4556180"/>
          </a:xfrm>
          <a:prstGeom prst="roundRect">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4D246116-E5A3-D341-A57B-82439B89AB30}"/>
              </a:ext>
            </a:extLst>
          </p:cNvPr>
          <p:cNvSpPr/>
          <p:nvPr/>
        </p:nvSpPr>
        <p:spPr>
          <a:xfrm>
            <a:off x="8635586" y="1861894"/>
            <a:ext cx="3055716" cy="4556180"/>
          </a:xfrm>
          <a:prstGeom prst="roundRect">
            <a:avLst/>
          </a:pr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72E2EDEE-0380-454E-BFBD-271A686BAAEC}"/>
              </a:ext>
            </a:extLst>
          </p:cNvPr>
          <p:cNvPicPr>
            <a:picLocks noChangeAspect="1"/>
          </p:cNvPicPr>
          <p:nvPr/>
        </p:nvPicPr>
        <p:blipFill>
          <a:blip r:embed="rId2"/>
          <a:stretch>
            <a:fillRect/>
          </a:stretch>
        </p:blipFill>
        <p:spPr>
          <a:xfrm>
            <a:off x="3792201" y="3852655"/>
            <a:ext cx="723554" cy="718762"/>
          </a:xfrm>
          <a:prstGeom prst="rect">
            <a:avLst/>
          </a:prstGeom>
        </p:spPr>
      </p:pic>
      <p:pic>
        <p:nvPicPr>
          <p:cNvPr id="43" name="Picture 42">
            <a:extLst>
              <a:ext uri="{FF2B5EF4-FFF2-40B4-BE49-F238E27FC236}">
                <a16:creationId xmlns:a16="http://schemas.microsoft.com/office/drawing/2014/main" id="{019F3F1A-7F39-A94E-8EF0-ADEFE04EFCB2}"/>
              </a:ext>
            </a:extLst>
          </p:cNvPr>
          <p:cNvPicPr>
            <a:picLocks noChangeAspect="1"/>
          </p:cNvPicPr>
          <p:nvPr/>
        </p:nvPicPr>
        <p:blipFill>
          <a:blip r:embed="rId3"/>
          <a:stretch>
            <a:fillRect/>
          </a:stretch>
        </p:blipFill>
        <p:spPr>
          <a:xfrm>
            <a:off x="3739241" y="2480128"/>
            <a:ext cx="823718" cy="805207"/>
          </a:xfrm>
          <a:prstGeom prst="rect">
            <a:avLst/>
          </a:prstGeom>
        </p:spPr>
      </p:pic>
      <p:pic>
        <p:nvPicPr>
          <p:cNvPr id="44" name="Picture 43">
            <a:extLst>
              <a:ext uri="{FF2B5EF4-FFF2-40B4-BE49-F238E27FC236}">
                <a16:creationId xmlns:a16="http://schemas.microsoft.com/office/drawing/2014/main" id="{C2E96FA7-0414-C044-808E-AF05F9DC891F}"/>
              </a:ext>
            </a:extLst>
          </p:cNvPr>
          <p:cNvPicPr>
            <a:picLocks noChangeAspect="1"/>
          </p:cNvPicPr>
          <p:nvPr/>
        </p:nvPicPr>
        <p:blipFill>
          <a:blip r:embed="rId4"/>
          <a:stretch>
            <a:fillRect/>
          </a:stretch>
        </p:blipFill>
        <p:spPr>
          <a:xfrm>
            <a:off x="7571114" y="2576217"/>
            <a:ext cx="933819" cy="528577"/>
          </a:xfrm>
          <a:prstGeom prst="rect">
            <a:avLst/>
          </a:prstGeom>
        </p:spPr>
      </p:pic>
      <p:pic>
        <p:nvPicPr>
          <p:cNvPr id="45" name="Picture 44">
            <a:extLst>
              <a:ext uri="{FF2B5EF4-FFF2-40B4-BE49-F238E27FC236}">
                <a16:creationId xmlns:a16="http://schemas.microsoft.com/office/drawing/2014/main" id="{AFEEAAC7-36F9-4547-95DF-3471C74F0FCE}"/>
              </a:ext>
            </a:extLst>
          </p:cNvPr>
          <p:cNvPicPr>
            <a:picLocks noChangeAspect="1"/>
          </p:cNvPicPr>
          <p:nvPr/>
        </p:nvPicPr>
        <p:blipFill>
          <a:blip r:embed="rId5"/>
          <a:stretch>
            <a:fillRect/>
          </a:stretch>
        </p:blipFill>
        <p:spPr>
          <a:xfrm>
            <a:off x="7676246" y="3802399"/>
            <a:ext cx="723554" cy="723554"/>
          </a:xfrm>
          <a:prstGeom prst="rect">
            <a:avLst/>
          </a:prstGeom>
        </p:spPr>
      </p:pic>
      <p:pic>
        <p:nvPicPr>
          <p:cNvPr id="46" name="Picture 45">
            <a:extLst>
              <a:ext uri="{FF2B5EF4-FFF2-40B4-BE49-F238E27FC236}">
                <a16:creationId xmlns:a16="http://schemas.microsoft.com/office/drawing/2014/main" id="{F6A77618-0065-1F48-ADD1-753BB96023D9}"/>
              </a:ext>
            </a:extLst>
          </p:cNvPr>
          <p:cNvPicPr>
            <a:picLocks noChangeAspect="1"/>
          </p:cNvPicPr>
          <p:nvPr/>
        </p:nvPicPr>
        <p:blipFill>
          <a:blip r:embed="rId6"/>
          <a:stretch>
            <a:fillRect/>
          </a:stretch>
        </p:blipFill>
        <p:spPr>
          <a:xfrm>
            <a:off x="4942136" y="5366607"/>
            <a:ext cx="2070261" cy="676004"/>
          </a:xfrm>
          <a:prstGeom prst="rect">
            <a:avLst/>
          </a:prstGeom>
        </p:spPr>
      </p:pic>
      <p:sp>
        <p:nvSpPr>
          <p:cNvPr id="47" name="TextBox 46">
            <a:extLst>
              <a:ext uri="{FF2B5EF4-FFF2-40B4-BE49-F238E27FC236}">
                <a16:creationId xmlns:a16="http://schemas.microsoft.com/office/drawing/2014/main" id="{2BD82E70-BDFA-C643-9652-19F23183238C}"/>
              </a:ext>
            </a:extLst>
          </p:cNvPr>
          <p:cNvSpPr txBox="1"/>
          <p:nvPr/>
        </p:nvSpPr>
        <p:spPr>
          <a:xfrm>
            <a:off x="1081311" y="1349086"/>
            <a:ext cx="1764350" cy="369332"/>
          </a:xfrm>
          <a:prstGeom prst="rect">
            <a:avLst/>
          </a:prstGeom>
          <a:noFill/>
        </p:spPr>
        <p:txBody>
          <a:bodyPr wrap="square" rtlCol="0">
            <a:spAutoFit/>
          </a:bodyPr>
          <a:lstStyle/>
          <a:p>
            <a:pPr algn="ctr"/>
            <a:r>
              <a:rPr lang="en-US" dirty="0"/>
              <a:t>Demo – I </a:t>
            </a:r>
          </a:p>
        </p:txBody>
      </p:sp>
      <p:sp>
        <p:nvSpPr>
          <p:cNvPr id="48" name="TextBox 47">
            <a:extLst>
              <a:ext uri="{FF2B5EF4-FFF2-40B4-BE49-F238E27FC236}">
                <a16:creationId xmlns:a16="http://schemas.microsoft.com/office/drawing/2014/main" id="{40B1BC6C-9FD2-4744-83D4-20737CF59DBF}"/>
              </a:ext>
            </a:extLst>
          </p:cNvPr>
          <p:cNvSpPr txBox="1"/>
          <p:nvPr/>
        </p:nvSpPr>
        <p:spPr>
          <a:xfrm>
            <a:off x="9246367" y="1329279"/>
            <a:ext cx="1764350" cy="369332"/>
          </a:xfrm>
          <a:prstGeom prst="rect">
            <a:avLst/>
          </a:prstGeom>
          <a:noFill/>
        </p:spPr>
        <p:txBody>
          <a:bodyPr wrap="square" rtlCol="0">
            <a:spAutoFit/>
          </a:bodyPr>
          <a:lstStyle/>
          <a:p>
            <a:pPr algn="ctr"/>
            <a:r>
              <a:rPr lang="en-US" dirty="0"/>
              <a:t>Demo – II </a:t>
            </a:r>
          </a:p>
        </p:txBody>
      </p:sp>
      <p:pic>
        <p:nvPicPr>
          <p:cNvPr id="50" name="Picture 49">
            <a:extLst>
              <a:ext uri="{FF2B5EF4-FFF2-40B4-BE49-F238E27FC236}">
                <a16:creationId xmlns:a16="http://schemas.microsoft.com/office/drawing/2014/main" id="{8E51DF7C-FAD9-254A-BFE0-85B48E5F29C5}"/>
              </a:ext>
            </a:extLst>
          </p:cNvPr>
          <p:cNvPicPr>
            <a:picLocks noChangeAspect="1"/>
          </p:cNvPicPr>
          <p:nvPr/>
        </p:nvPicPr>
        <p:blipFill>
          <a:blip r:embed="rId7"/>
          <a:stretch>
            <a:fillRect/>
          </a:stretch>
        </p:blipFill>
        <p:spPr>
          <a:xfrm>
            <a:off x="5418766" y="1876740"/>
            <a:ext cx="1235735" cy="714541"/>
          </a:xfrm>
          <a:prstGeom prst="rect">
            <a:avLst/>
          </a:prstGeom>
        </p:spPr>
      </p:pic>
    </p:spTree>
    <p:extLst>
      <p:ext uri="{BB962C8B-B14F-4D97-AF65-F5344CB8AC3E}">
        <p14:creationId xmlns:p14="http://schemas.microsoft.com/office/powerpoint/2010/main" val="3168606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70</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4</a:t>
            </a:r>
          </a:p>
        </p:txBody>
      </p:sp>
      <p:pic>
        <p:nvPicPr>
          <p:cNvPr id="5" name="Picture 4">
            <a:extLst>
              <a:ext uri="{FF2B5EF4-FFF2-40B4-BE49-F238E27FC236}">
                <a16:creationId xmlns:a16="http://schemas.microsoft.com/office/drawing/2014/main" id="{F7313C0C-328F-EC4E-B202-1974FA7464AE}"/>
              </a:ext>
            </a:extLst>
          </p:cNvPr>
          <p:cNvPicPr>
            <a:picLocks noChangeAspect="1"/>
          </p:cNvPicPr>
          <p:nvPr/>
        </p:nvPicPr>
        <p:blipFill>
          <a:blip r:embed="rId2"/>
          <a:stretch>
            <a:fillRect/>
          </a:stretch>
        </p:blipFill>
        <p:spPr>
          <a:xfrm>
            <a:off x="2326640" y="1091774"/>
            <a:ext cx="8890000" cy="4984750"/>
          </a:xfrm>
          <a:prstGeom prst="rect">
            <a:avLst/>
          </a:prstGeom>
        </p:spPr>
      </p:pic>
      <p:sp>
        <p:nvSpPr>
          <p:cNvPr id="8" name="Title 2">
            <a:extLst>
              <a:ext uri="{FF2B5EF4-FFF2-40B4-BE49-F238E27FC236}">
                <a16:creationId xmlns:a16="http://schemas.microsoft.com/office/drawing/2014/main" id="{100BF21E-6B07-984B-9F68-352270E39D16}"/>
              </a:ext>
            </a:extLst>
          </p:cNvPr>
          <p:cNvSpPr>
            <a:spLocks noGrp="1"/>
          </p:cNvSpPr>
          <p:nvPr>
            <p:ph type="title"/>
          </p:nvPr>
        </p:nvSpPr>
        <p:spPr>
          <a:xfrm>
            <a:off x="3444239" y="308257"/>
            <a:ext cx="7032323" cy="584775"/>
          </a:xfrm>
        </p:spPr>
        <p:txBody>
          <a:bodyPr/>
          <a:lstStyle/>
          <a:p>
            <a:r>
              <a:rPr lang="en-IN" sz="3200" b="1" dirty="0"/>
              <a:t>Assign a name to Notebook Server</a:t>
            </a:r>
            <a:endParaRPr lang="en-US" dirty="0"/>
          </a:p>
        </p:txBody>
      </p:sp>
    </p:spTree>
    <p:extLst>
      <p:ext uri="{BB962C8B-B14F-4D97-AF65-F5344CB8AC3E}">
        <p14:creationId xmlns:p14="http://schemas.microsoft.com/office/powerpoint/2010/main" val="798181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71</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5</a:t>
            </a:r>
          </a:p>
        </p:txBody>
      </p:sp>
      <p:pic>
        <p:nvPicPr>
          <p:cNvPr id="5" name="Picture 4">
            <a:extLst>
              <a:ext uri="{FF2B5EF4-FFF2-40B4-BE49-F238E27FC236}">
                <a16:creationId xmlns:a16="http://schemas.microsoft.com/office/drawing/2014/main" id="{4FFD2C75-4291-F543-865A-BD751A3562ED}"/>
              </a:ext>
            </a:extLst>
          </p:cNvPr>
          <p:cNvPicPr>
            <a:picLocks noChangeAspect="1"/>
          </p:cNvPicPr>
          <p:nvPr/>
        </p:nvPicPr>
        <p:blipFill>
          <a:blip r:embed="rId2"/>
          <a:stretch>
            <a:fillRect/>
          </a:stretch>
        </p:blipFill>
        <p:spPr>
          <a:xfrm>
            <a:off x="1320800" y="1634792"/>
            <a:ext cx="10566400" cy="3088156"/>
          </a:xfrm>
          <a:prstGeom prst="rect">
            <a:avLst/>
          </a:prstGeom>
        </p:spPr>
      </p:pic>
      <p:sp>
        <p:nvSpPr>
          <p:cNvPr id="8" name="Title 2">
            <a:extLst>
              <a:ext uri="{FF2B5EF4-FFF2-40B4-BE49-F238E27FC236}">
                <a16:creationId xmlns:a16="http://schemas.microsoft.com/office/drawing/2014/main" id="{4960629C-FDDA-5B43-8AAD-7D80D9A618DB}"/>
              </a:ext>
            </a:extLst>
          </p:cNvPr>
          <p:cNvSpPr>
            <a:spLocks noGrp="1"/>
          </p:cNvSpPr>
          <p:nvPr>
            <p:ph type="title"/>
          </p:nvPr>
        </p:nvSpPr>
        <p:spPr>
          <a:xfrm>
            <a:off x="3444239" y="308257"/>
            <a:ext cx="7032323" cy="584775"/>
          </a:xfrm>
        </p:spPr>
        <p:txBody>
          <a:bodyPr/>
          <a:lstStyle/>
          <a:p>
            <a:r>
              <a:rPr lang="en-IN" sz="3200" b="1" dirty="0"/>
              <a:t>Select the Base Image</a:t>
            </a:r>
            <a:endParaRPr lang="en-US" dirty="0"/>
          </a:p>
        </p:txBody>
      </p:sp>
    </p:spTree>
    <p:extLst>
      <p:ext uri="{BB962C8B-B14F-4D97-AF65-F5344CB8AC3E}">
        <p14:creationId xmlns:p14="http://schemas.microsoft.com/office/powerpoint/2010/main" val="31981765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72</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6</a:t>
            </a:r>
          </a:p>
        </p:txBody>
      </p:sp>
      <p:pic>
        <p:nvPicPr>
          <p:cNvPr id="5" name="Picture 4">
            <a:extLst>
              <a:ext uri="{FF2B5EF4-FFF2-40B4-BE49-F238E27FC236}">
                <a16:creationId xmlns:a16="http://schemas.microsoft.com/office/drawing/2014/main" id="{E32F7CD1-4C6D-384A-97F6-1AF957E0492E}"/>
              </a:ext>
            </a:extLst>
          </p:cNvPr>
          <p:cNvPicPr>
            <a:picLocks noChangeAspect="1"/>
          </p:cNvPicPr>
          <p:nvPr/>
        </p:nvPicPr>
        <p:blipFill>
          <a:blip r:embed="rId2"/>
          <a:stretch>
            <a:fillRect/>
          </a:stretch>
        </p:blipFill>
        <p:spPr>
          <a:xfrm>
            <a:off x="599440" y="2392249"/>
            <a:ext cx="11267440" cy="1462955"/>
          </a:xfrm>
          <a:prstGeom prst="rect">
            <a:avLst/>
          </a:prstGeom>
        </p:spPr>
      </p:pic>
      <p:sp>
        <p:nvSpPr>
          <p:cNvPr id="8" name="Title 2">
            <a:extLst>
              <a:ext uri="{FF2B5EF4-FFF2-40B4-BE49-F238E27FC236}">
                <a16:creationId xmlns:a16="http://schemas.microsoft.com/office/drawing/2014/main" id="{4B745DCC-D8B4-6145-BCD8-F7854873ED06}"/>
              </a:ext>
            </a:extLst>
          </p:cNvPr>
          <p:cNvSpPr>
            <a:spLocks noGrp="1"/>
          </p:cNvSpPr>
          <p:nvPr>
            <p:ph type="title"/>
          </p:nvPr>
        </p:nvSpPr>
        <p:spPr>
          <a:xfrm>
            <a:off x="3444239" y="308257"/>
            <a:ext cx="7032323" cy="584775"/>
          </a:xfrm>
        </p:spPr>
        <p:txBody>
          <a:bodyPr/>
          <a:lstStyle/>
          <a:p>
            <a:r>
              <a:rPr lang="en-IN" sz="3200" b="1" dirty="0"/>
              <a:t>Select the CPU/RAM</a:t>
            </a:r>
            <a:endParaRPr lang="en-US" dirty="0"/>
          </a:p>
        </p:txBody>
      </p:sp>
    </p:spTree>
    <p:extLst>
      <p:ext uri="{BB962C8B-B14F-4D97-AF65-F5344CB8AC3E}">
        <p14:creationId xmlns:p14="http://schemas.microsoft.com/office/powerpoint/2010/main" val="2761042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73</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6</a:t>
            </a:r>
          </a:p>
        </p:txBody>
      </p:sp>
      <p:pic>
        <p:nvPicPr>
          <p:cNvPr id="5" name="Picture 4">
            <a:extLst>
              <a:ext uri="{FF2B5EF4-FFF2-40B4-BE49-F238E27FC236}">
                <a16:creationId xmlns:a16="http://schemas.microsoft.com/office/drawing/2014/main" id="{3A344FB2-8FEE-1B46-BA29-BD1242DC74F6}"/>
              </a:ext>
            </a:extLst>
          </p:cNvPr>
          <p:cNvPicPr>
            <a:picLocks noChangeAspect="1"/>
          </p:cNvPicPr>
          <p:nvPr/>
        </p:nvPicPr>
        <p:blipFill>
          <a:blip r:embed="rId2"/>
          <a:stretch>
            <a:fillRect/>
          </a:stretch>
        </p:blipFill>
        <p:spPr>
          <a:xfrm>
            <a:off x="0" y="2703285"/>
            <a:ext cx="12192000" cy="1451429"/>
          </a:xfrm>
          <a:prstGeom prst="rect">
            <a:avLst/>
          </a:prstGeom>
        </p:spPr>
      </p:pic>
      <p:sp>
        <p:nvSpPr>
          <p:cNvPr id="8" name="Title 2">
            <a:extLst>
              <a:ext uri="{FF2B5EF4-FFF2-40B4-BE49-F238E27FC236}">
                <a16:creationId xmlns:a16="http://schemas.microsoft.com/office/drawing/2014/main" id="{6989B249-AC99-D64F-B490-C244C441AAF5}"/>
              </a:ext>
            </a:extLst>
          </p:cNvPr>
          <p:cNvSpPr>
            <a:spLocks noGrp="1"/>
          </p:cNvSpPr>
          <p:nvPr>
            <p:ph type="title"/>
          </p:nvPr>
        </p:nvSpPr>
        <p:spPr>
          <a:xfrm>
            <a:off x="3444239" y="308257"/>
            <a:ext cx="7032323" cy="584775"/>
          </a:xfrm>
        </p:spPr>
        <p:txBody>
          <a:bodyPr/>
          <a:lstStyle/>
          <a:p>
            <a:r>
              <a:rPr lang="en-IN" sz="3200" b="1" dirty="0"/>
              <a:t>Add GCP credentials (optional) </a:t>
            </a:r>
            <a:endParaRPr lang="en-US" dirty="0"/>
          </a:p>
        </p:txBody>
      </p:sp>
    </p:spTree>
    <p:extLst>
      <p:ext uri="{BB962C8B-B14F-4D97-AF65-F5344CB8AC3E}">
        <p14:creationId xmlns:p14="http://schemas.microsoft.com/office/powerpoint/2010/main" val="37193712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74</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7</a:t>
            </a:r>
          </a:p>
        </p:txBody>
      </p:sp>
      <p:pic>
        <p:nvPicPr>
          <p:cNvPr id="5" name="Picture 4">
            <a:extLst>
              <a:ext uri="{FF2B5EF4-FFF2-40B4-BE49-F238E27FC236}">
                <a16:creationId xmlns:a16="http://schemas.microsoft.com/office/drawing/2014/main" id="{712901D3-2250-4746-B4CC-979EAB4439D6}"/>
              </a:ext>
            </a:extLst>
          </p:cNvPr>
          <p:cNvPicPr>
            <a:picLocks noChangeAspect="1"/>
          </p:cNvPicPr>
          <p:nvPr/>
        </p:nvPicPr>
        <p:blipFill>
          <a:blip r:embed="rId2"/>
          <a:stretch>
            <a:fillRect/>
          </a:stretch>
        </p:blipFill>
        <p:spPr>
          <a:xfrm>
            <a:off x="1625600" y="2225058"/>
            <a:ext cx="10393680" cy="2592233"/>
          </a:xfrm>
          <a:prstGeom prst="rect">
            <a:avLst/>
          </a:prstGeom>
        </p:spPr>
      </p:pic>
      <p:sp>
        <p:nvSpPr>
          <p:cNvPr id="8" name="Title 2">
            <a:extLst>
              <a:ext uri="{FF2B5EF4-FFF2-40B4-BE49-F238E27FC236}">
                <a16:creationId xmlns:a16="http://schemas.microsoft.com/office/drawing/2014/main" id="{2C72CFBF-FA4A-FA41-A369-0CA492615633}"/>
              </a:ext>
            </a:extLst>
          </p:cNvPr>
          <p:cNvSpPr>
            <a:spLocks noGrp="1"/>
          </p:cNvSpPr>
          <p:nvPr>
            <p:ph type="title"/>
          </p:nvPr>
        </p:nvSpPr>
        <p:spPr>
          <a:xfrm>
            <a:off x="3444239" y="308257"/>
            <a:ext cx="7032323" cy="584775"/>
          </a:xfrm>
        </p:spPr>
        <p:txBody>
          <a:bodyPr/>
          <a:lstStyle/>
          <a:p>
            <a:r>
              <a:rPr lang="en-IN" sz="3200" b="1" dirty="0"/>
              <a:t>Kubeflow Server Start</a:t>
            </a:r>
            <a:endParaRPr lang="en-US" dirty="0"/>
          </a:p>
        </p:txBody>
      </p:sp>
    </p:spTree>
    <p:extLst>
      <p:ext uri="{BB962C8B-B14F-4D97-AF65-F5344CB8AC3E}">
        <p14:creationId xmlns:p14="http://schemas.microsoft.com/office/powerpoint/2010/main" val="2996955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75</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8</a:t>
            </a:r>
          </a:p>
        </p:txBody>
      </p:sp>
      <p:pic>
        <p:nvPicPr>
          <p:cNvPr id="5" name="Picture 4">
            <a:extLst>
              <a:ext uri="{FF2B5EF4-FFF2-40B4-BE49-F238E27FC236}">
                <a16:creationId xmlns:a16="http://schemas.microsoft.com/office/drawing/2014/main" id="{05D6B387-6751-A94D-BA91-C6D4EA410228}"/>
              </a:ext>
            </a:extLst>
          </p:cNvPr>
          <p:cNvPicPr>
            <a:picLocks noChangeAspect="1"/>
          </p:cNvPicPr>
          <p:nvPr/>
        </p:nvPicPr>
        <p:blipFill>
          <a:blip r:embed="rId2"/>
          <a:stretch>
            <a:fillRect/>
          </a:stretch>
        </p:blipFill>
        <p:spPr>
          <a:xfrm>
            <a:off x="711200" y="2011680"/>
            <a:ext cx="11085689" cy="2494280"/>
          </a:xfrm>
          <a:prstGeom prst="rect">
            <a:avLst/>
          </a:prstGeom>
        </p:spPr>
      </p:pic>
      <p:sp>
        <p:nvSpPr>
          <p:cNvPr id="8" name="Title 2">
            <a:extLst>
              <a:ext uri="{FF2B5EF4-FFF2-40B4-BE49-F238E27FC236}">
                <a16:creationId xmlns:a16="http://schemas.microsoft.com/office/drawing/2014/main" id="{EAC3CE79-5F2B-F947-B422-F4331343E1C0}"/>
              </a:ext>
            </a:extLst>
          </p:cNvPr>
          <p:cNvSpPr>
            <a:spLocks noGrp="1"/>
          </p:cNvSpPr>
          <p:nvPr>
            <p:ph type="title"/>
          </p:nvPr>
        </p:nvSpPr>
        <p:spPr>
          <a:xfrm>
            <a:off x="3444239" y="308257"/>
            <a:ext cx="7032323" cy="584775"/>
          </a:xfrm>
        </p:spPr>
        <p:txBody>
          <a:bodyPr/>
          <a:lstStyle/>
          <a:p>
            <a:r>
              <a:rPr lang="en-IN" sz="3200" b="1" dirty="0"/>
              <a:t>Connect to Kubeflow Server</a:t>
            </a:r>
            <a:endParaRPr lang="en-US" dirty="0"/>
          </a:p>
        </p:txBody>
      </p:sp>
    </p:spTree>
    <p:extLst>
      <p:ext uri="{BB962C8B-B14F-4D97-AF65-F5344CB8AC3E}">
        <p14:creationId xmlns:p14="http://schemas.microsoft.com/office/powerpoint/2010/main" val="8660976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76</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9</a:t>
            </a:r>
          </a:p>
        </p:txBody>
      </p:sp>
      <p:pic>
        <p:nvPicPr>
          <p:cNvPr id="5" name="Picture 4">
            <a:extLst>
              <a:ext uri="{FF2B5EF4-FFF2-40B4-BE49-F238E27FC236}">
                <a16:creationId xmlns:a16="http://schemas.microsoft.com/office/drawing/2014/main" id="{1FBC67F4-9F08-FE4F-BF97-8827695966BC}"/>
              </a:ext>
            </a:extLst>
          </p:cNvPr>
          <p:cNvPicPr>
            <a:picLocks noChangeAspect="1"/>
          </p:cNvPicPr>
          <p:nvPr/>
        </p:nvPicPr>
        <p:blipFill>
          <a:blip r:embed="rId2"/>
          <a:stretch>
            <a:fillRect/>
          </a:stretch>
        </p:blipFill>
        <p:spPr>
          <a:xfrm>
            <a:off x="0" y="1984828"/>
            <a:ext cx="12192000" cy="2888343"/>
          </a:xfrm>
          <a:prstGeom prst="rect">
            <a:avLst/>
          </a:prstGeom>
        </p:spPr>
      </p:pic>
      <p:sp>
        <p:nvSpPr>
          <p:cNvPr id="8" name="Title 2">
            <a:extLst>
              <a:ext uri="{FF2B5EF4-FFF2-40B4-BE49-F238E27FC236}">
                <a16:creationId xmlns:a16="http://schemas.microsoft.com/office/drawing/2014/main" id="{70133E5A-677A-7544-A947-6BF2FC2F2E57}"/>
              </a:ext>
            </a:extLst>
          </p:cNvPr>
          <p:cNvSpPr>
            <a:spLocks noGrp="1"/>
          </p:cNvSpPr>
          <p:nvPr>
            <p:ph type="title"/>
          </p:nvPr>
        </p:nvSpPr>
        <p:spPr>
          <a:xfrm>
            <a:off x="3444239" y="308257"/>
            <a:ext cx="7032323" cy="584775"/>
          </a:xfrm>
        </p:spPr>
        <p:txBody>
          <a:bodyPr/>
          <a:lstStyle/>
          <a:p>
            <a:r>
              <a:rPr lang="en-IN" sz="3200" b="1" dirty="0"/>
              <a:t>Jupyter Notebook </a:t>
            </a:r>
            <a:endParaRPr lang="en-US" dirty="0"/>
          </a:p>
        </p:txBody>
      </p:sp>
    </p:spTree>
    <p:extLst>
      <p:ext uri="{BB962C8B-B14F-4D97-AF65-F5344CB8AC3E}">
        <p14:creationId xmlns:p14="http://schemas.microsoft.com/office/powerpoint/2010/main" val="107756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13790F-ACDC-7C42-AE2F-3A837B2C994A}"/>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04CE6953-D881-C04F-AAD1-CF3E3A7C9BF4}"/>
              </a:ext>
            </a:extLst>
          </p:cNvPr>
          <p:cNvSpPr>
            <a:spLocks noGrp="1"/>
          </p:cNvSpPr>
          <p:nvPr>
            <p:ph type="sldNum" sz="quarter" idx="11"/>
          </p:nvPr>
        </p:nvSpPr>
        <p:spPr/>
        <p:txBody>
          <a:bodyPr/>
          <a:lstStyle/>
          <a:p>
            <a:fld id="{65B3A5B5-D464-4D94-A6FF-B439700E06BB}" type="slidenum">
              <a:rPr lang="en-US" smtClean="0"/>
              <a:pPr/>
              <a:t>77</a:t>
            </a:fld>
            <a:endParaRPr lang="en-US" dirty="0"/>
          </a:p>
        </p:txBody>
      </p:sp>
      <p:sp>
        <p:nvSpPr>
          <p:cNvPr id="10" name="Title 1">
            <a:extLst>
              <a:ext uri="{FF2B5EF4-FFF2-40B4-BE49-F238E27FC236}">
                <a16:creationId xmlns:a16="http://schemas.microsoft.com/office/drawing/2014/main" id="{30E70808-70AC-6D4A-8C28-4114C1A70660}"/>
              </a:ext>
            </a:extLst>
          </p:cNvPr>
          <p:cNvSpPr txBox="1">
            <a:spLocks/>
          </p:cNvSpPr>
          <p:nvPr/>
        </p:nvSpPr>
        <p:spPr>
          <a:xfrm>
            <a:off x="234214" y="308257"/>
            <a:ext cx="1199949" cy="666786"/>
          </a:xfrm>
          <a:prstGeom prst="rect">
            <a:avLst/>
          </a:prstGeom>
        </p:spPr>
        <p:txBody>
          <a:bodyPr/>
          <a:lstStyle>
            <a:lvl1pPr algn="ctr" rtl="0" fontAlgn="base">
              <a:spcBef>
                <a:spcPct val="0"/>
              </a:spcBef>
              <a:spcAft>
                <a:spcPct val="0"/>
              </a:spcAft>
              <a:defRPr sz="3733" b="0">
                <a:solidFill>
                  <a:schemeClr val="accent6"/>
                </a:solidFill>
                <a:latin typeface="Bogle" charset="0"/>
                <a:ea typeface="Bogle" charset="0"/>
                <a:cs typeface="Bogle" charset="0"/>
              </a:defRPr>
            </a:lvl1pPr>
            <a:lvl2pPr algn="l" rtl="0" fontAlgn="base">
              <a:spcBef>
                <a:spcPct val="0"/>
              </a:spcBef>
              <a:spcAft>
                <a:spcPct val="0"/>
              </a:spcAft>
              <a:defRPr b="1">
                <a:solidFill>
                  <a:schemeClr val="accent2"/>
                </a:solidFill>
                <a:latin typeface="Arial" charset="0"/>
                <a:ea typeface="ＭＳ Ｐゴシック" charset="-128"/>
              </a:defRPr>
            </a:lvl2pPr>
            <a:lvl3pPr algn="l" rtl="0" fontAlgn="base">
              <a:spcBef>
                <a:spcPct val="0"/>
              </a:spcBef>
              <a:spcAft>
                <a:spcPct val="0"/>
              </a:spcAft>
              <a:defRPr b="1">
                <a:solidFill>
                  <a:schemeClr val="accent2"/>
                </a:solidFill>
                <a:latin typeface="Arial" charset="0"/>
                <a:ea typeface="ＭＳ Ｐゴシック" charset="-128"/>
              </a:defRPr>
            </a:lvl3pPr>
            <a:lvl4pPr algn="l" rtl="0" fontAlgn="base">
              <a:spcBef>
                <a:spcPct val="0"/>
              </a:spcBef>
              <a:spcAft>
                <a:spcPct val="0"/>
              </a:spcAft>
              <a:defRPr b="1">
                <a:solidFill>
                  <a:schemeClr val="accent2"/>
                </a:solidFill>
                <a:latin typeface="Arial" charset="0"/>
                <a:ea typeface="ＭＳ Ｐゴシック" charset="-128"/>
              </a:defRPr>
            </a:lvl4pPr>
            <a:lvl5pPr algn="l" rtl="0" fontAlgn="base">
              <a:spcBef>
                <a:spcPct val="0"/>
              </a:spcBef>
              <a:spcAft>
                <a:spcPct val="0"/>
              </a:spcAft>
              <a:defRPr b="1">
                <a:solidFill>
                  <a:schemeClr val="accent2"/>
                </a:solidFill>
                <a:latin typeface="Arial" charset="0"/>
                <a:ea typeface="ＭＳ Ｐゴシック" charset="-128"/>
              </a:defRPr>
            </a:lvl5pPr>
            <a:lvl6pPr marL="609585" algn="l" rtl="0" fontAlgn="base">
              <a:spcBef>
                <a:spcPct val="0"/>
              </a:spcBef>
              <a:spcAft>
                <a:spcPct val="0"/>
              </a:spcAft>
              <a:defRPr b="1">
                <a:solidFill>
                  <a:schemeClr val="accent2"/>
                </a:solidFill>
                <a:latin typeface="Arial" charset="0"/>
                <a:ea typeface="ＭＳ Ｐゴシック" charset="-128"/>
              </a:defRPr>
            </a:lvl6pPr>
            <a:lvl7pPr marL="1219170" algn="l" rtl="0" fontAlgn="base">
              <a:spcBef>
                <a:spcPct val="0"/>
              </a:spcBef>
              <a:spcAft>
                <a:spcPct val="0"/>
              </a:spcAft>
              <a:defRPr b="1">
                <a:solidFill>
                  <a:schemeClr val="accent2"/>
                </a:solidFill>
                <a:latin typeface="Arial" charset="0"/>
                <a:ea typeface="ＭＳ Ｐゴシック" charset="-128"/>
              </a:defRPr>
            </a:lvl7pPr>
            <a:lvl8pPr marL="1828754" algn="l" rtl="0" fontAlgn="base">
              <a:spcBef>
                <a:spcPct val="0"/>
              </a:spcBef>
              <a:spcAft>
                <a:spcPct val="0"/>
              </a:spcAft>
              <a:defRPr b="1">
                <a:solidFill>
                  <a:schemeClr val="accent2"/>
                </a:solidFill>
                <a:latin typeface="Arial" charset="0"/>
                <a:ea typeface="ＭＳ Ｐゴシック" charset="-128"/>
              </a:defRPr>
            </a:lvl8pPr>
            <a:lvl9pPr marL="2438339" algn="l" rtl="0" fontAlgn="base">
              <a:spcBef>
                <a:spcPct val="0"/>
              </a:spcBef>
              <a:spcAft>
                <a:spcPct val="0"/>
              </a:spcAft>
              <a:defRPr b="1">
                <a:solidFill>
                  <a:schemeClr val="accent2"/>
                </a:solidFill>
                <a:latin typeface="Arial" charset="0"/>
                <a:ea typeface="ＭＳ Ｐゴシック" charset="-128"/>
              </a:defRPr>
            </a:lvl9pPr>
          </a:lstStyle>
          <a:p>
            <a:pPr algn="l"/>
            <a:r>
              <a:rPr lang="en-US" sz="2000" kern="0" dirty="0"/>
              <a:t>Step : 10</a:t>
            </a:r>
          </a:p>
        </p:txBody>
      </p:sp>
      <p:pic>
        <p:nvPicPr>
          <p:cNvPr id="5" name="Picture 4">
            <a:extLst>
              <a:ext uri="{FF2B5EF4-FFF2-40B4-BE49-F238E27FC236}">
                <a16:creationId xmlns:a16="http://schemas.microsoft.com/office/drawing/2014/main" id="{5461288D-7605-6148-AAE7-6D074A8BE78A}"/>
              </a:ext>
            </a:extLst>
          </p:cNvPr>
          <p:cNvPicPr>
            <a:picLocks noChangeAspect="1"/>
          </p:cNvPicPr>
          <p:nvPr/>
        </p:nvPicPr>
        <p:blipFill>
          <a:blip r:embed="rId2"/>
          <a:stretch>
            <a:fillRect/>
          </a:stretch>
        </p:blipFill>
        <p:spPr>
          <a:xfrm>
            <a:off x="2641600" y="1710060"/>
            <a:ext cx="7520940" cy="4428630"/>
          </a:xfrm>
          <a:prstGeom prst="rect">
            <a:avLst/>
          </a:prstGeom>
        </p:spPr>
      </p:pic>
      <p:sp>
        <p:nvSpPr>
          <p:cNvPr id="8" name="Title 2">
            <a:extLst>
              <a:ext uri="{FF2B5EF4-FFF2-40B4-BE49-F238E27FC236}">
                <a16:creationId xmlns:a16="http://schemas.microsoft.com/office/drawing/2014/main" id="{89A4EFE8-86CA-6C44-9A93-3EE961AB63F9}"/>
              </a:ext>
            </a:extLst>
          </p:cNvPr>
          <p:cNvSpPr>
            <a:spLocks noGrp="1"/>
          </p:cNvSpPr>
          <p:nvPr>
            <p:ph type="title"/>
          </p:nvPr>
        </p:nvSpPr>
        <p:spPr>
          <a:xfrm>
            <a:off x="3130217" y="349262"/>
            <a:ext cx="7032323" cy="584775"/>
          </a:xfrm>
        </p:spPr>
        <p:txBody>
          <a:bodyPr/>
          <a:lstStyle/>
          <a:p>
            <a:r>
              <a:rPr lang="en-IN" sz="3200" b="1" dirty="0"/>
              <a:t>Start Terminal and Git clone*</a:t>
            </a:r>
            <a:endParaRPr lang="en-US" dirty="0"/>
          </a:p>
        </p:txBody>
      </p:sp>
      <p:sp>
        <p:nvSpPr>
          <p:cNvPr id="7" name="TextBox 6">
            <a:extLst>
              <a:ext uri="{FF2B5EF4-FFF2-40B4-BE49-F238E27FC236}">
                <a16:creationId xmlns:a16="http://schemas.microsoft.com/office/drawing/2014/main" id="{98A0CF95-A277-6549-AEA2-A46FE095020C}"/>
              </a:ext>
            </a:extLst>
          </p:cNvPr>
          <p:cNvSpPr txBox="1"/>
          <p:nvPr/>
        </p:nvSpPr>
        <p:spPr>
          <a:xfrm>
            <a:off x="1097280" y="5699760"/>
            <a:ext cx="10322560" cy="369332"/>
          </a:xfrm>
          <a:prstGeom prst="rect">
            <a:avLst/>
          </a:prstGeom>
          <a:noFill/>
        </p:spPr>
        <p:txBody>
          <a:bodyPr wrap="square" rtlCol="0">
            <a:spAutoFit/>
          </a:bodyPr>
          <a:lstStyle/>
          <a:p>
            <a:r>
              <a:rPr lang="en-US" dirty="0"/>
              <a:t>* </a:t>
            </a:r>
            <a:r>
              <a:rPr lang="en-US" dirty="0" err="1"/>
              <a:t>www.github.com</a:t>
            </a:r>
            <a:r>
              <a:rPr lang="en-US" dirty="0"/>
              <a:t>/</a:t>
            </a:r>
            <a:r>
              <a:rPr lang="en-US" dirty="0" err="1"/>
              <a:t>pramodsinghwalmart</a:t>
            </a:r>
            <a:r>
              <a:rPr lang="en-US" dirty="0"/>
              <a:t>/</a:t>
            </a:r>
            <a:r>
              <a:rPr lang="en-US" dirty="0" err="1"/>
              <a:t>AI_Conf_London</a:t>
            </a:r>
            <a:endParaRPr lang="en-US" dirty="0"/>
          </a:p>
        </p:txBody>
      </p:sp>
    </p:spTree>
    <p:extLst>
      <p:ext uri="{BB962C8B-B14F-4D97-AF65-F5344CB8AC3E}">
        <p14:creationId xmlns:p14="http://schemas.microsoft.com/office/powerpoint/2010/main" val="2061658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34B4-2A10-DC47-A474-63CA3CA91566}"/>
              </a:ext>
            </a:extLst>
          </p:cNvPr>
          <p:cNvSpPr>
            <a:spLocks noGrp="1"/>
          </p:cNvSpPr>
          <p:nvPr>
            <p:ph type="title"/>
          </p:nvPr>
        </p:nvSpPr>
        <p:spPr/>
        <p:txBody>
          <a:bodyPr/>
          <a:lstStyle/>
          <a:p>
            <a:r>
              <a:rPr lang="en-US" dirty="0"/>
              <a:t>Final result</a:t>
            </a:r>
          </a:p>
        </p:txBody>
      </p:sp>
      <p:sp>
        <p:nvSpPr>
          <p:cNvPr id="3" name="Footer Placeholder 2">
            <a:extLst>
              <a:ext uri="{FF2B5EF4-FFF2-40B4-BE49-F238E27FC236}">
                <a16:creationId xmlns:a16="http://schemas.microsoft.com/office/drawing/2014/main" id="{0F9B7FED-9246-804D-BFAD-752EACCC5E14}"/>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1144E17C-657C-C742-9A88-6D7E898A254F}"/>
              </a:ext>
            </a:extLst>
          </p:cNvPr>
          <p:cNvSpPr>
            <a:spLocks noGrp="1"/>
          </p:cNvSpPr>
          <p:nvPr>
            <p:ph type="sldNum" sz="quarter" idx="11"/>
          </p:nvPr>
        </p:nvSpPr>
        <p:spPr/>
        <p:txBody>
          <a:bodyPr/>
          <a:lstStyle/>
          <a:p>
            <a:fld id="{65B3A5B5-D464-4D94-A6FF-B439700E06BB}" type="slidenum">
              <a:rPr lang="en-US" smtClean="0"/>
              <a:pPr/>
              <a:t>78</a:t>
            </a:fld>
            <a:endParaRPr lang="en-US" dirty="0"/>
          </a:p>
        </p:txBody>
      </p:sp>
      <p:pic>
        <p:nvPicPr>
          <p:cNvPr id="6" name="Picture 5">
            <a:extLst>
              <a:ext uri="{FF2B5EF4-FFF2-40B4-BE49-F238E27FC236}">
                <a16:creationId xmlns:a16="http://schemas.microsoft.com/office/drawing/2014/main" id="{4CC6FF84-C4A0-9E4E-8E5A-DF4BE8D4A28F}"/>
              </a:ext>
            </a:extLst>
          </p:cNvPr>
          <p:cNvPicPr>
            <a:picLocks noChangeAspect="1"/>
          </p:cNvPicPr>
          <p:nvPr/>
        </p:nvPicPr>
        <p:blipFill>
          <a:blip r:embed="rId2"/>
          <a:stretch>
            <a:fillRect/>
          </a:stretch>
        </p:blipFill>
        <p:spPr>
          <a:xfrm>
            <a:off x="1016000" y="1858385"/>
            <a:ext cx="10176673" cy="3689551"/>
          </a:xfrm>
          <a:prstGeom prst="rect">
            <a:avLst/>
          </a:prstGeom>
        </p:spPr>
      </p:pic>
    </p:spTree>
    <p:extLst>
      <p:ext uri="{BB962C8B-B14F-4D97-AF65-F5344CB8AC3E}">
        <p14:creationId xmlns:p14="http://schemas.microsoft.com/office/powerpoint/2010/main" val="398215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Productionization</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79</a:t>
            </a:fld>
            <a:endParaRPr lang="en-US" dirty="0"/>
          </a:p>
        </p:txBody>
      </p:sp>
    </p:spTree>
    <p:extLst>
      <p:ext uri="{BB962C8B-B14F-4D97-AF65-F5344CB8AC3E}">
        <p14:creationId xmlns:p14="http://schemas.microsoft.com/office/powerpoint/2010/main" val="184141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NLP </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8</a:t>
            </a:fld>
            <a:endParaRPr lang="en-US" dirty="0"/>
          </a:p>
        </p:txBody>
      </p:sp>
    </p:spTree>
    <p:extLst>
      <p:ext uri="{BB962C8B-B14F-4D97-AF65-F5344CB8AC3E}">
        <p14:creationId xmlns:p14="http://schemas.microsoft.com/office/powerpoint/2010/main" val="26683047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80</a:t>
            </a:fld>
            <a:endParaRPr lang="en-US" dirty="0">
              <a:solidFill>
                <a:srgbClr val="FFFFFF"/>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1852"/>
          <a:stretch/>
        </p:blipFill>
        <p:spPr>
          <a:xfrm>
            <a:off x="377556" y="1497164"/>
            <a:ext cx="11315543" cy="3992153"/>
          </a:xfrm>
          <a:prstGeom prst="rect">
            <a:avLst/>
          </a:prstGeom>
        </p:spPr>
      </p:pic>
      <p:sp>
        <p:nvSpPr>
          <p:cNvPr id="10" name="Rectangle 9"/>
          <p:cNvSpPr/>
          <p:nvPr/>
        </p:nvSpPr>
        <p:spPr>
          <a:xfrm>
            <a:off x="425194" y="5986194"/>
            <a:ext cx="11220268" cy="261610"/>
          </a:xfrm>
          <a:prstGeom prst="rect">
            <a:avLst/>
          </a:prstGeom>
        </p:spPr>
        <p:txBody>
          <a:bodyPr wrap="square">
            <a:spAutoFit/>
          </a:bodyPr>
          <a:lstStyle/>
          <a:p>
            <a:r>
              <a:rPr lang="en-US" sz="1100" dirty="0"/>
              <a:t>*Image Credits : “Kubeflow Explained” at Strata 2018 by Michelle </a:t>
            </a:r>
            <a:r>
              <a:rPr lang="en-US" sz="1100" dirty="0" err="1"/>
              <a:t>Casbon</a:t>
            </a:r>
            <a:endParaRPr lang="en-US" sz="1100" dirty="0"/>
          </a:p>
        </p:txBody>
      </p:sp>
      <p:sp>
        <p:nvSpPr>
          <p:cNvPr id="11" name="Rectangle 10"/>
          <p:cNvSpPr/>
          <p:nvPr/>
        </p:nvSpPr>
        <p:spPr>
          <a:xfrm>
            <a:off x="5435029" y="2630184"/>
            <a:ext cx="6210433" cy="20651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25411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81</a:t>
            </a:fld>
            <a:endParaRPr lang="en-US" dirty="0">
              <a:solidFill>
                <a:srgbClr val="FFFFFF"/>
              </a:solidFill>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21852"/>
          <a:stretch/>
        </p:blipFill>
        <p:spPr>
          <a:xfrm>
            <a:off x="377556" y="1497164"/>
            <a:ext cx="11315543" cy="3992153"/>
          </a:xfrm>
          <a:prstGeom prst="rect">
            <a:avLst/>
          </a:prstGeom>
        </p:spPr>
      </p:pic>
      <p:sp>
        <p:nvSpPr>
          <p:cNvPr id="10" name="Rectangle 9"/>
          <p:cNvSpPr/>
          <p:nvPr/>
        </p:nvSpPr>
        <p:spPr>
          <a:xfrm>
            <a:off x="425194" y="5986194"/>
            <a:ext cx="11220268" cy="261610"/>
          </a:xfrm>
          <a:prstGeom prst="rect">
            <a:avLst/>
          </a:prstGeom>
        </p:spPr>
        <p:txBody>
          <a:bodyPr wrap="square">
            <a:spAutoFit/>
          </a:bodyPr>
          <a:lstStyle/>
          <a:p>
            <a:r>
              <a:rPr lang="en-US" sz="1100" dirty="0"/>
              <a:t>*Image Credits : “Kubeflow Explained” at Strata 2018 by Michelle </a:t>
            </a:r>
            <a:r>
              <a:rPr lang="en-US" sz="1100" dirty="0" err="1"/>
              <a:t>Casbon</a:t>
            </a:r>
            <a:endParaRPr lang="en-US" sz="1100" dirty="0"/>
          </a:p>
        </p:txBody>
      </p:sp>
    </p:spTree>
    <p:extLst>
      <p:ext uri="{BB962C8B-B14F-4D97-AF65-F5344CB8AC3E}">
        <p14:creationId xmlns:p14="http://schemas.microsoft.com/office/powerpoint/2010/main" val="1666995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8B792A5-9BAE-6942-BFE1-9FCDB51EA51E}" type="slidenum">
              <a:rPr lang="en-US" smtClean="0">
                <a:solidFill>
                  <a:srgbClr val="FFFFFF"/>
                </a:solidFill>
              </a:rPr>
              <a:pPr/>
              <a:t>82</a:t>
            </a:fld>
            <a:endParaRPr lang="en-US" dirty="0">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30" y="1273995"/>
            <a:ext cx="11747396" cy="3689887"/>
          </a:xfrm>
          <a:prstGeom prst="rect">
            <a:avLst/>
          </a:prstGeom>
        </p:spPr>
      </p:pic>
      <p:sp>
        <p:nvSpPr>
          <p:cNvPr id="7" name="Rectangle 6"/>
          <p:cNvSpPr/>
          <p:nvPr/>
        </p:nvSpPr>
        <p:spPr>
          <a:xfrm>
            <a:off x="425194" y="5986194"/>
            <a:ext cx="11220268" cy="261610"/>
          </a:xfrm>
          <a:prstGeom prst="rect">
            <a:avLst/>
          </a:prstGeom>
        </p:spPr>
        <p:txBody>
          <a:bodyPr wrap="square">
            <a:spAutoFit/>
          </a:bodyPr>
          <a:lstStyle/>
          <a:p>
            <a:r>
              <a:rPr lang="en-US" sz="1100" dirty="0"/>
              <a:t>*Image Credits : “Kubeflow Explained” at Strata 2018 by Michelle </a:t>
            </a:r>
            <a:r>
              <a:rPr lang="en-US" sz="1100" dirty="0" err="1"/>
              <a:t>Casbon</a:t>
            </a:r>
            <a:endParaRPr lang="en-US" sz="1100" dirty="0"/>
          </a:p>
        </p:txBody>
      </p:sp>
    </p:spTree>
    <p:extLst>
      <p:ext uri="{BB962C8B-B14F-4D97-AF65-F5344CB8AC3E}">
        <p14:creationId xmlns:p14="http://schemas.microsoft.com/office/powerpoint/2010/main" val="41250242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58B792A5-9BAE-6942-BFE1-9FCDB51EA51E}" type="slidenum">
              <a:rPr lang="en-US" smtClean="0">
                <a:solidFill>
                  <a:srgbClr val="FFFFFF"/>
                </a:solidFill>
              </a:rPr>
              <a:pPr/>
              <a:t>83</a:t>
            </a:fld>
            <a:endParaRPr lang="en-US" dirty="0">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06" y="731931"/>
            <a:ext cx="9011948" cy="4968464"/>
          </a:xfrm>
          <a:prstGeom prst="rect">
            <a:avLst/>
          </a:prstGeom>
        </p:spPr>
      </p:pic>
      <p:sp>
        <p:nvSpPr>
          <p:cNvPr id="8" name="Rectangle 7"/>
          <p:cNvSpPr/>
          <p:nvPr/>
        </p:nvSpPr>
        <p:spPr>
          <a:xfrm>
            <a:off x="425194" y="5986194"/>
            <a:ext cx="11220268" cy="261610"/>
          </a:xfrm>
          <a:prstGeom prst="rect">
            <a:avLst/>
          </a:prstGeom>
        </p:spPr>
        <p:txBody>
          <a:bodyPr wrap="square">
            <a:spAutoFit/>
          </a:bodyPr>
          <a:lstStyle/>
          <a:p>
            <a:r>
              <a:rPr lang="en-US" sz="1100" dirty="0"/>
              <a:t>*Image Credits : “Kubeflow Explained” at Strata 2018 by Michelle </a:t>
            </a:r>
            <a:r>
              <a:rPr lang="en-US" sz="1100" dirty="0" err="1"/>
              <a:t>Casbon</a:t>
            </a:r>
            <a:endParaRPr lang="en-US" sz="1100" dirty="0"/>
          </a:p>
        </p:txBody>
      </p:sp>
    </p:spTree>
    <p:extLst>
      <p:ext uri="{BB962C8B-B14F-4D97-AF65-F5344CB8AC3E}">
        <p14:creationId xmlns:p14="http://schemas.microsoft.com/office/powerpoint/2010/main" val="1889118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6A423-B45D-194D-8AB2-8AEDE49F6081}"/>
              </a:ext>
            </a:extLst>
          </p:cNvPr>
          <p:cNvSpPr>
            <a:spLocks noGrp="1"/>
          </p:cNvSpPr>
          <p:nvPr>
            <p:ph type="title"/>
          </p:nvPr>
        </p:nvSpPr>
        <p:spPr/>
        <p:txBody>
          <a:bodyPr/>
          <a:lstStyle/>
          <a:p>
            <a:r>
              <a:rPr lang="en-US" dirty="0"/>
              <a:t>Issues with Manual Management</a:t>
            </a:r>
          </a:p>
        </p:txBody>
      </p:sp>
      <p:sp>
        <p:nvSpPr>
          <p:cNvPr id="3" name="Rectangle 2">
            <a:extLst>
              <a:ext uri="{FF2B5EF4-FFF2-40B4-BE49-F238E27FC236}">
                <a16:creationId xmlns:a16="http://schemas.microsoft.com/office/drawing/2014/main" id="{BD09C21E-C168-1649-90F2-2C845BD9567A}"/>
              </a:ext>
            </a:extLst>
          </p:cNvPr>
          <p:cNvSpPr/>
          <p:nvPr/>
        </p:nvSpPr>
        <p:spPr>
          <a:xfrm>
            <a:off x="696455" y="1694408"/>
            <a:ext cx="10515600" cy="3892732"/>
          </a:xfrm>
          <a:prstGeom prst="rect">
            <a:avLst/>
          </a:prstGeom>
        </p:spPr>
        <p:txBody>
          <a:bodyPr wrap="square">
            <a:spAutoFit/>
          </a:bodyPr>
          <a:lstStyle/>
          <a:p>
            <a:pPr>
              <a:lnSpc>
                <a:spcPct val="200000"/>
              </a:lnSpc>
            </a:pPr>
            <a:r>
              <a:rPr lang="en-IN" b="1" dirty="0">
                <a:latin typeface="medium-content-serif-font"/>
              </a:rPr>
              <a:t>Security issues </a:t>
            </a:r>
            <a:r>
              <a:rPr lang="en-IN" dirty="0">
                <a:latin typeface="medium-content-serif-font"/>
              </a:rPr>
              <a:t>— No control over ports/access</a:t>
            </a:r>
          </a:p>
          <a:p>
            <a:pPr>
              <a:lnSpc>
                <a:spcPct val="200000"/>
              </a:lnSpc>
            </a:pPr>
            <a:r>
              <a:rPr lang="en-IN" b="1" dirty="0">
                <a:latin typeface="medium-content-serif-font"/>
              </a:rPr>
              <a:t>Costs</a:t>
            </a:r>
            <a:r>
              <a:rPr lang="en-IN" dirty="0">
                <a:latin typeface="medium-content-serif-font"/>
              </a:rPr>
              <a:t> — Big chance of over-provisioning resources</a:t>
            </a:r>
          </a:p>
          <a:p>
            <a:pPr>
              <a:lnSpc>
                <a:spcPct val="200000"/>
              </a:lnSpc>
            </a:pPr>
            <a:r>
              <a:rPr lang="en-IN" b="1" dirty="0">
                <a:latin typeface="medium-content-serif-font"/>
              </a:rPr>
              <a:t>Costs</a:t>
            </a:r>
            <a:r>
              <a:rPr lang="en-IN" dirty="0">
                <a:latin typeface="medium-content-serif-font"/>
              </a:rPr>
              <a:t> — No guarantee the machine is stopped/killed once the task is completed</a:t>
            </a:r>
          </a:p>
          <a:p>
            <a:pPr>
              <a:lnSpc>
                <a:spcPct val="200000"/>
              </a:lnSpc>
            </a:pPr>
            <a:r>
              <a:rPr lang="en-IN" b="1" dirty="0">
                <a:latin typeface="medium-content-serif-font"/>
              </a:rPr>
              <a:t>Setup time </a:t>
            </a:r>
            <a:r>
              <a:rPr lang="en-IN" dirty="0">
                <a:latin typeface="medium-content-serif-font"/>
              </a:rPr>
              <a:t>— All these manual steps can take time &amp; mistakes can be made</a:t>
            </a:r>
          </a:p>
          <a:p>
            <a:pPr>
              <a:lnSpc>
                <a:spcPct val="200000"/>
              </a:lnSpc>
            </a:pPr>
            <a:r>
              <a:rPr lang="en-IN" b="1" dirty="0">
                <a:latin typeface="medium-content-serif-font"/>
              </a:rPr>
              <a:t>Flexibility</a:t>
            </a:r>
            <a:r>
              <a:rPr lang="en-IN" dirty="0">
                <a:latin typeface="medium-content-serif-font"/>
              </a:rPr>
              <a:t> — Moving models to production can be quite cumbersome</a:t>
            </a:r>
          </a:p>
          <a:p>
            <a:pPr>
              <a:lnSpc>
                <a:spcPct val="200000"/>
              </a:lnSpc>
            </a:pPr>
            <a:r>
              <a:rPr lang="en-IN" b="1" dirty="0">
                <a:latin typeface="medium-content-serif-font"/>
              </a:rPr>
              <a:t>Monitoring</a:t>
            </a:r>
            <a:r>
              <a:rPr lang="en-IN" dirty="0">
                <a:latin typeface="medium-content-serif-font"/>
              </a:rPr>
              <a:t> — No centralized logging &amp; monitoring</a:t>
            </a:r>
          </a:p>
          <a:p>
            <a:pPr>
              <a:lnSpc>
                <a:spcPct val="200000"/>
              </a:lnSpc>
            </a:pPr>
            <a:r>
              <a:rPr lang="en-IN" b="1" dirty="0">
                <a:latin typeface="medium-content-serif-font"/>
              </a:rPr>
              <a:t>Workflow</a:t>
            </a:r>
            <a:r>
              <a:rPr lang="en-IN" dirty="0">
                <a:latin typeface="medium-content-serif-font"/>
              </a:rPr>
              <a:t> — Hard to execute tasks on a separate machine that are part of a bigger workflow</a:t>
            </a:r>
            <a:endParaRPr lang="en-IN" b="0" i="0" dirty="0">
              <a:effectLst/>
              <a:latin typeface="medium-content-serif-font"/>
            </a:endParaRPr>
          </a:p>
        </p:txBody>
      </p:sp>
    </p:spTree>
    <p:extLst>
      <p:ext uri="{BB962C8B-B14F-4D97-AF65-F5344CB8AC3E}">
        <p14:creationId xmlns:p14="http://schemas.microsoft.com/office/powerpoint/2010/main" val="286955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Underlying technologies</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85</a:t>
            </a:fld>
            <a:endParaRPr lang="en-US" dirty="0"/>
          </a:p>
        </p:txBody>
      </p:sp>
    </p:spTree>
    <p:extLst>
      <p:ext uri="{BB962C8B-B14F-4D97-AF65-F5344CB8AC3E}">
        <p14:creationId xmlns:p14="http://schemas.microsoft.com/office/powerpoint/2010/main" val="2211506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609636" y="1284269"/>
            <a:ext cx="7212459" cy="1684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 Containers ?</a:t>
            </a:r>
          </a:p>
        </p:txBody>
      </p:sp>
      <p:sp>
        <p:nvSpPr>
          <p:cNvPr id="3" name="Slide Number Placeholder 2"/>
          <p:cNvSpPr>
            <a:spLocks noGrp="1"/>
          </p:cNvSpPr>
          <p:nvPr>
            <p:ph type="sldNum" sz="quarter" idx="10"/>
          </p:nvPr>
        </p:nvSpPr>
        <p:spPr/>
        <p:txBody>
          <a:bodyPr/>
          <a:lstStyle/>
          <a:p>
            <a:fld id="{58B792A5-9BAE-6942-BFE1-9FCDB51EA51E}" type="slidenum">
              <a:rPr lang="en-US" smtClean="0">
                <a:solidFill>
                  <a:srgbClr val="FFFFFF"/>
                </a:solidFill>
              </a:rPr>
              <a:pPr/>
              <a:t>86</a:t>
            </a:fld>
            <a:endParaRPr lang="en-US" dirty="0">
              <a:solidFill>
                <a:srgbClr val="FFFFFF"/>
              </a:solidFill>
            </a:endParaRPr>
          </a:p>
        </p:txBody>
      </p:sp>
      <p:sp>
        <p:nvSpPr>
          <p:cNvPr id="9" name="Rectangle 8"/>
          <p:cNvSpPr/>
          <p:nvPr/>
        </p:nvSpPr>
        <p:spPr>
          <a:xfrm>
            <a:off x="4500270" y="6124694"/>
            <a:ext cx="3671297" cy="369332"/>
          </a:xfrm>
          <a:prstGeom prst="rect">
            <a:avLst/>
          </a:prstGeom>
        </p:spPr>
        <p:txBody>
          <a:bodyPr wrap="square">
            <a:spAutoFit/>
          </a:bodyPr>
          <a:lstStyle/>
          <a:p>
            <a:pPr algn="ctr"/>
            <a:r>
              <a:rPr lang="en-US" dirty="0">
                <a:solidFill>
                  <a:schemeClr val="accent1"/>
                </a:solidFill>
              </a:rPr>
              <a:t>“Can run on any environment”</a:t>
            </a:r>
          </a:p>
        </p:txBody>
      </p:sp>
      <p:sp>
        <p:nvSpPr>
          <p:cNvPr id="10" name="Rectangle 9"/>
          <p:cNvSpPr/>
          <p:nvPr/>
        </p:nvSpPr>
        <p:spPr>
          <a:xfrm>
            <a:off x="2828818" y="1520573"/>
            <a:ext cx="1756881" cy="11301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Code</a:t>
            </a:r>
          </a:p>
        </p:txBody>
      </p:sp>
      <p:sp>
        <p:nvSpPr>
          <p:cNvPr id="11" name="Rectangle 10"/>
          <p:cNvSpPr/>
          <p:nvPr/>
        </p:nvSpPr>
        <p:spPr>
          <a:xfrm>
            <a:off x="5217558" y="1520573"/>
            <a:ext cx="1756881" cy="11301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a:t>
            </a:r>
          </a:p>
        </p:txBody>
      </p:sp>
      <p:sp>
        <p:nvSpPr>
          <p:cNvPr id="12" name="Rectangle 11"/>
          <p:cNvSpPr/>
          <p:nvPr/>
        </p:nvSpPr>
        <p:spPr>
          <a:xfrm>
            <a:off x="7606298" y="1520573"/>
            <a:ext cx="1756881" cy="113015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Dependencies</a:t>
            </a:r>
          </a:p>
        </p:txBody>
      </p:sp>
      <p:pic>
        <p:nvPicPr>
          <p:cNvPr id="15" name="Picture 14"/>
          <p:cNvPicPr>
            <a:picLocks noChangeAspect="1"/>
          </p:cNvPicPr>
          <p:nvPr/>
        </p:nvPicPr>
        <p:blipFill>
          <a:blip r:embed="rId2">
            <a:duotone>
              <a:prstClr val="black"/>
              <a:schemeClr val="accent5">
                <a:tint val="45000"/>
                <a:satMod val="400000"/>
              </a:schemeClr>
            </a:duotone>
          </a:blip>
          <a:stretch>
            <a:fillRect/>
          </a:stretch>
        </p:blipFill>
        <p:spPr>
          <a:xfrm>
            <a:off x="5059449" y="3362825"/>
            <a:ext cx="2073097" cy="2073097"/>
          </a:xfrm>
          <a:prstGeom prst="rect">
            <a:avLst/>
          </a:prstGeom>
        </p:spPr>
      </p:pic>
      <p:sp>
        <p:nvSpPr>
          <p:cNvPr id="16" name="Down Arrow 15"/>
          <p:cNvSpPr/>
          <p:nvPr/>
        </p:nvSpPr>
        <p:spPr>
          <a:xfrm>
            <a:off x="5866544" y="3043722"/>
            <a:ext cx="482886" cy="57278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5853033" y="5468634"/>
            <a:ext cx="482886" cy="572781"/>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594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Kubernetes ?</a:t>
            </a:r>
          </a:p>
        </p:txBody>
      </p:sp>
      <p:sp>
        <p:nvSpPr>
          <p:cNvPr id="3" name="Slide Number Placeholder 2"/>
          <p:cNvSpPr>
            <a:spLocks noGrp="1"/>
          </p:cNvSpPr>
          <p:nvPr>
            <p:ph type="sldNum" sz="quarter" idx="10"/>
          </p:nvPr>
        </p:nvSpPr>
        <p:spPr/>
        <p:txBody>
          <a:bodyPr/>
          <a:lstStyle/>
          <a:p>
            <a:fld id="{58B792A5-9BAE-6942-BFE1-9FCDB51EA51E}" type="slidenum">
              <a:rPr lang="en-US" smtClean="0">
                <a:solidFill>
                  <a:srgbClr val="FFFFFF"/>
                </a:solidFill>
              </a:rPr>
              <a:pPr/>
              <a:t>87</a:t>
            </a:fld>
            <a:endParaRPr lang="en-US" dirty="0">
              <a:solidFill>
                <a:srgbClr val="FFFFFF"/>
              </a:solidFill>
            </a:endParaRPr>
          </a:p>
        </p:txBody>
      </p:sp>
      <p:pic>
        <p:nvPicPr>
          <p:cNvPr id="4" name="Picture 3"/>
          <p:cNvPicPr>
            <a:picLocks noChangeAspect="1"/>
          </p:cNvPicPr>
          <p:nvPr/>
        </p:nvPicPr>
        <p:blipFill>
          <a:blip r:embed="rId2"/>
          <a:stretch>
            <a:fillRect/>
          </a:stretch>
        </p:blipFill>
        <p:spPr>
          <a:xfrm>
            <a:off x="7365406" y="3524321"/>
            <a:ext cx="2588525" cy="1314807"/>
          </a:xfrm>
          <a:prstGeom prst="rect">
            <a:avLst/>
          </a:prstGeom>
        </p:spPr>
      </p:pic>
      <p:sp>
        <p:nvSpPr>
          <p:cNvPr id="9" name="Rectangle 8"/>
          <p:cNvSpPr/>
          <p:nvPr/>
        </p:nvSpPr>
        <p:spPr>
          <a:xfrm>
            <a:off x="588838" y="1653327"/>
            <a:ext cx="4609886" cy="2862322"/>
          </a:xfrm>
          <a:prstGeom prst="rect">
            <a:avLst/>
          </a:prstGeom>
        </p:spPr>
        <p:txBody>
          <a:bodyPr wrap="square">
            <a:spAutoFit/>
          </a:bodyPr>
          <a:lstStyle/>
          <a:p>
            <a:pPr marL="285750" indent="-285750">
              <a:buFontTx/>
              <a:buChar char="-"/>
            </a:pPr>
            <a:r>
              <a:rPr lang="en-US" dirty="0"/>
              <a:t>Provides runtime environment for Docker Containers ( encapsulate application and its dependencies )</a:t>
            </a:r>
          </a:p>
          <a:p>
            <a:pPr marL="285750" indent="-285750">
              <a:buFontTx/>
              <a:buChar char="-"/>
            </a:pPr>
            <a:r>
              <a:rPr lang="en-US" dirty="0"/>
              <a:t>Scale and load balance docker containers</a:t>
            </a:r>
          </a:p>
          <a:p>
            <a:pPr marL="285750" indent="-285750">
              <a:buFontTx/>
              <a:buChar char="-"/>
            </a:pPr>
            <a:r>
              <a:rPr lang="en-US" dirty="0"/>
              <a:t>Abstract the infra for containers</a:t>
            </a:r>
          </a:p>
          <a:p>
            <a:pPr marL="285750" indent="-285750">
              <a:buFontTx/>
              <a:buChar char="-"/>
            </a:pPr>
            <a:r>
              <a:rPr lang="en-US" dirty="0"/>
              <a:t>Declarative definition for running containers </a:t>
            </a:r>
          </a:p>
          <a:p>
            <a:pPr marL="285750" indent="-285750">
              <a:buFontTx/>
              <a:buChar char="-"/>
            </a:pPr>
            <a:r>
              <a:rPr lang="en-US" dirty="0"/>
              <a:t>Perform update ( or rolling update ) </a:t>
            </a:r>
          </a:p>
          <a:p>
            <a:pPr marL="285750" indent="-285750">
              <a:buFontTx/>
              <a:buChar char="-"/>
            </a:pPr>
            <a:r>
              <a:rPr lang="en-US" dirty="0"/>
              <a:t>Service discovery and exposure</a:t>
            </a:r>
          </a:p>
        </p:txBody>
      </p:sp>
      <p:pic>
        <p:nvPicPr>
          <p:cNvPr id="10" name="Picture 9"/>
          <p:cNvPicPr>
            <a:picLocks noChangeAspect="1"/>
          </p:cNvPicPr>
          <p:nvPr/>
        </p:nvPicPr>
        <p:blipFill>
          <a:blip r:embed="rId3">
            <a:duotone>
              <a:prstClr val="black"/>
              <a:schemeClr val="accent5">
                <a:tint val="45000"/>
                <a:satMod val="400000"/>
              </a:schemeClr>
            </a:duotone>
          </a:blip>
          <a:stretch>
            <a:fillRect/>
          </a:stretch>
        </p:blipFill>
        <p:spPr>
          <a:xfrm>
            <a:off x="6684839" y="1060705"/>
            <a:ext cx="1158514" cy="1158514"/>
          </a:xfrm>
          <a:prstGeom prst="rect">
            <a:avLst/>
          </a:prstGeom>
        </p:spPr>
      </p:pic>
      <p:pic>
        <p:nvPicPr>
          <p:cNvPr id="12" name="Picture 11"/>
          <p:cNvPicPr>
            <a:picLocks noChangeAspect="1"/>
          </p:cNvPicPr>
          <p:nvPr/>
        </p:nvPicPr>
        <p:blipFill>
          <a:blip r:embed="rId3">
            <a:duotone>
              <a:prstClr val="black"/>
              <a:schemeClr val="accent5">
                <a:tint val="45000"/>
                <a:satMod val="400000"/>
              </a:schemeClr>
            </a:duotone>
          </a:blip>
          <a:stretch>
            <a:fillRect/>
          </a:stretch>
        </p:blipFill>
        <p:spPr>
          <a:xfrm>
            <a:off x="8080412" y="1060704"/>
            <a:ext cx="1158514" cy="1158514"/>
          </a:xfrm>
          <a:prstGeom prst="rect">
            <a:avLst/>
          </a:prstGeom>
        </p:spPr>
      </p:pic>
      <p:pic>
        <p:nvPicPr>
          <p:cNvPr id="13" name="Picture 12"/>
          <p:cNvPicPr>
            <a:picLocks noChangeAspect="1"/>
          </p:cNvPicPr>
          <p:nvPr/>
        </p:nvPicPr>
        <p:blipFill>
          <a:blip r:embed="rId3">
            <a:duotone>
              <a:prstClr val="black"/>
              <a:schemeClr val="accent5">
                <a:tint val="45000"/>
                <a:satMod val="400000"/>
              </a:schemeClr>
            </a:duotone>
          </a:blip>
          <a:stretch>
            <a:fillRect/>
          </a:stretch>
        </p:blipFill>
        <p:spPr>
          <a:xfrm>
            <a:off x="9475985" y="1101534"/>
            <a:ext cx="1158514" cy="1158514"/>
          </a:xfrm>
          <a:prstGeom prst="rect">
            <a:avLst/>
          </a:prstGeom>
        </p:spPr>
      </p:pic>
      <p:sp>
        <p:nvSpPr>
          <p:cNvPr id="14" name="Rectangle 13"/>
          <p:cNvSpPr/>
          <p:nvPr/>
        </p:nvSpPr>
        <p:spPr>
          <a:xfrm>
            <a:off x="490482" y="4912611"/>
            <a:ext cx="4348645" cy="646331"/>
          </a:xfrm>
          <a:prstGeom prst="rect">
            <a:avLst/>
          </a:prstGeom>
        </p:spPr>
        <p:txBody>
          <a:bodyPr wrap="square">
            <a:spAutoFit/>
          </a:bodyPr>
          <a:lstStyle/>
          <a:p>
            <a:pPr algn="ctr"/>
            <a:r>
              <a:rPr lang="en-US" dirty="0">
                <a:solidFill>
                  <a:schemeClr val="accent1"/>
                </a:solidFill>
              </a:rPr>
              <a:t>Make life easy while working with containers </a:t>
            </a:r>
          </a:p>
        </p:txBody>
      </p:sp>
      <p:sp>
        <p:nvSpPr>
          <p:cNvPr id="11" name="Rectangle 10">
            <a:extLst>
              <a:ext uri="{FF2B5EF4-FFF2-40B4-BE49-F238E27FC236}">
                <a16:creationId xmlns:a16="http://schemas.microsoft.com/office/drawing/2014/main" id="{568B65FD-C3DF-0943-96D8-AD827730C857}"/>
              </a:ext>
            </a:extLst>
          </p:cNvPr>
          <p:cNvSpPr/>
          <p:nvPr/>
        </p:nvSpPr>
        <p:spPr>
          <a:xfrm>
            <a:off x="234461" y="5734069"/>
            <a:ext cx="11957539" cy="369332"/>
          </a:xfrm>
          <a:prstGeom prst="rect">
            <a:avLst/>
          </a:prstGeom>
        </p:spPr>
        <p:txBody>
          <a:bodyPr wrap="square">
            <a:spAutoFit/>
          </a:bodyPr>
          <a:lstStyle/>
          <a:p>
            <a:r>
              <a:rPr lang="en-IN" i="1" dirty="0">
                <a:solidFill>
                  <a:srgbClr val="444444"/>
                </a:solidFill>
                <a:latin typeface="Lato"/>
              </a:rPr>
              <a:t>“Kubernetes has evolved into the de-facto industry standard for container management and for machine learning at scale”</a:t>
            </a:r>
            <a:endParaRPr lang="en-US" i="1" dirty="0"/>
          </a:p>
        </p:txBody>
      </p:sp>
    </p:spTree>
    <p:extLst>
      <p:ext uri="{BB962C8B-B14F-4D97-AF65-F5344CB8AC3E}">
        <p14:creationId xmlns:p14="http://schemas.microsoft.com/office/powerpoint/2010/main" val="1461028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7B29-B6BA-4E45-A3F1-7F28AF892023}"/>
              </a:ext>
            </a:extLst>
          </p:cNvPr>
          <p:cNvSpPr>
            <a:spLocks noGrp="1"/>
          </p:cNvSpPr>
          <p:nvPr>
            <p:ph type="title"/>
          </p:nvPr>
        </p:nvSpPr>
        <p:spPr/>
        <p:txBody>
          <a:bodyPr/>
          <a:lstStyle/>
          <a:p>
            <a:r>
              <a:rPr lang="en-US" dirty="0"/>
              <a:t>Kubernetes</a:t>
            </a:r>
          </a:p>
        </p:txBody>
      </p:sp>
      <p:sp>
        <p:nvSpPr>
          <p:cNvPr id="3" name="Footer Placeholder 2">
            <a:extLst>
              <a:ext uri="{FF2B5EF4-FFF2-40B4-BE49-F238E27FC236}">
                <a16:creationId xmlns:a16="http://schemas.microsoft.com/office/drawing/2014/main" id="{6B658B50-0BF1-A849-97AD-6059378D8D44}"/>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DD80FBB0-0217-0445-89A3-035DC5942455}"/>
              </a:ext>
            </a:extLst>
          </p:cNvPr>
          <p:cNvSpPr>
            <a:spLocks noGrp="1"/>
          </p:cNvSpPr>
          <p:nvPr>
            <p:ph type="sldNum" sz="quarter" idx="11"/>
          </p:nvPr>
        </p:nvSpPr>
        <p:spPr/>
        <p:txBody>
          <a:bodyPr/>
          <a:lstStyle/>
          <a:p>
            <a:fld id="{65B3A5B5-D464-4D94-A6FF-B439700E06BB}" type="slidenum">
              <a:rPr lang="en-US" smtClean="0"/>
              <a:pPr/>
              <a:t>88</a:t>
            </a:fld>
            <a:endParaRPr lang="en-US" dirty="0"/>
          </a:p>
        </p:txBody>
      </p:sp>
      <p:pic>
        <p:nvPicPr>
          <p:cNvPr id="5" name="Picture 4">
            <a:extLst>
              <a:ext uri="{FF2B5EF4-FFF2-40B4-BE49-F238E27FC236}">
                <a16:creationId xmlns:a16="http://schemas.microsoft.com/office/drawing/2014/main" id="{95B318CD-ADA9-2743-9B5F-BAC0721FFA85}"/>
              </a:ext>
            </a:extLst>
          </p:cNvPr>
          <p:cNvPicPr>
            <a:picLocks noChangeAspect="1"/>
          </p:cNvPicPr>
          <p:nvPr/>
        </p:nvPicPr>
        <p:blipFill>
          <a:blip r:embed="rId2"/>
          <a:stretch>
            <a:fillRect/>
          </a:stretch>
        </p:blipFill>
        <p:spPr>
          <a:xfrm>
            <a:off x="1884680" y="1306854"/>
            <a:ext cx="8021320" cy="4244291"/>
          </a:xfrm>
          <a:prstGeom prst="rect">
            <a:avLst/>
          </a:prstGeom>
        </p:spPr>
      </p:pic>
    </p:spTree>
    <p:extLst>
      <p:ext uri="{BB962C8B-B14F-4D97-AF65-F5344CB8AC3E}">
        <p14:creationId xmlns:p14="http://schemas.microsoft.com/office/powerpoint/2010/main" val="4158941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E8898-91AF-A84E-BB00-3C8DBE547BEE}"/>
              </a:ext>
            </a:extLst>
          </p:cNvPr>
          <p:cNvSpPr>
            <a:spLocks noGrp="1"/>
          </p:cNvSpPr>
          <p:nvPr>
            <p:ph type="title"/>
          </p:nvPr>
        </p:nvSpPr>
        <p:spPr/>
        <p:txBody>
          <a:bodyPr/>
          <a:lstStyle/>
          <a:p>
            <a:r>
              <a:rPr lang="en-US" dirty="0"/>
              <a:t>Why Kubernetes is not enough </a:t>
            </a:r>
          </a:p>
        </p:txBody>
      </p:sp>
      <p:sp>
        <p:nvSpPr>
          <p:cNvPr id="3" name="Rectangle 2">
            <a:extLst>
              <a:ext uri="{FF2B5EF4-FFF2-40B4-BE49-F238E27FC236}">
                <a16:creationId xmlns:a16="http://schemas.microsoft.com/office/drawing/2014/main" id="{033BDFB9-AFD3-B644-AD2D-603E64133E8F}"/>
              </a:ext>
            </a:extLst>
          </p:cNvPr>
          <p:cNvSpPr/>
          <p:nvPr/>
        </p:nvSpPr>
        <p:spPr>
          <a:xfrm>
            <a:off x="714704" y="2227202"/>
            <a:ext cx="10674656" cy="2585323"/>
          </a:xfrm>
          <a:prstGeom prst="rect">
            <a:avLst/>
          </a:prstGeom>
        </p:spPr>
        <p:txBody>
          <a:bodyPr wrap="square">
            <a:spAutoFit/>
          </a:bodyPr>
          <a:lstStyle/>
          <a:p>
            <a:pPr marL="285750" indent="-285750">
              <a:buFont typeface="Arial" panose="020B0604020202020204" pitchFamily="34" charset="0"/>
              <a:buChar char="•"/>
            </a:pPr>
            <a:r>
              <a:rPr lang="en-IN" dirty="0">
                <a:latin typeface="medium-content-serif-font"/>
              </a:rPr>
              <a:t>Kubernetes jobs are perfectly adequate for a simple  examples</a:t>
            </a:r>
          </a:p>
          <a:p>
            <a:pPr marL="285750" indent="-285750">
              <a:buFont typeface="Arial" panose="020B0604020202020204" pitchFamily="34" charset="0"/>
              <a:buChar char="•"/>
            </a:pPr>
            <a:endParaRPr lang="en-IN" dirty="0">
              <a:latin typeface="medium-content-serif-font"/>
            </a:endParaRPr>
          </a:p>
          <a:p>
            <a:pPr marL="285750" indent="-285750">
              <a:buFont typeface="Arial" panose="020B0604020202020204" pitchFamily="34" charset="0"/>
              <a:buChar char="•"/>
            </a:pPr>
            <a:endParaRPr lang="en-IN" dirty="0">
              <a:latin typeface="medium-content-serif-font"/>
            </a:endParaRPr>
          </a:p>
          <a:p>
            <a:pPr marL="285750" indent="-285750">
              <a:buFont typeface="Arial" panose="020B0604020202020204" pitchFamily="34" charset="0"/>
              <a:buChar char="•"/>
            </a:pPr>
            <a:r>
              <a:rPr lang="en-IN" dirty="0">
                <a:latin typeface="medium-content-serif-font"/>
              </a:rPr>
              <a:t>Complexity of the training process quickly increases when additional steps are needed like data extraction, data preparation, model testing or post-processing</a:t>
            </a:r>
          </a:p>
          <a:p>
            <a:pPr marL="285750" indent="-285750">
              <a:buFont typeface="Arial" panose="020B0604020202020204" pitchFamily="34" charset="0"/>
              <a:buChar char="•"/>
            </a:pPr>
            <a:endParaRPr lang="en-IN" dirty="0">
              <a:latin typeface="medium-content-serif-font"/>
            </a:endParaRPr>
          </a:p>
          <a:p>
            <a:pPr marL="285750" indent="-285750">
              <a:buFont typeface="Arial" panose="020B0604020202020204" pitchFamily="34" charset="0"/>
              <a:buChar char="•"/>
            </a:pPr>
            <a:endParaRPr lang="en-IN" dirty="0">
              <a:latin typeface="medium-content-serif-font"/>
            </a:endParaRPr>
          </a:p>
          <a:p>
            <a:pPr marL="285750" indent="-285750">
              <a:buFont typeface="Arial" panose="020B0604020202020204" pitchFamily="34" charset="0"/>
              <a:buChar char="•"/>
            </a:pPr>
            <a:r>
              <a:rPr lang="en-IN" dirty="0">
                <a:latin typeface="medium-content-serif-font"/>
              </a:rPr>
              <a:t>Often data science code consists of scripts rather than full-fledged applications, and combining all these functions in a single script does not yield the greatest code</a:t>
            </a:r>
            <a:endParaRPr lang="en-US" dirty="0"/>
          </a:p>
        </p:txBody>
      </p:sp>
    </p:spTree>
    <p:extLst>
      <p:ext uri="{BB962C8B-B14F-4D97-AF65-F5344CB8AC3E}">
        <p14:creationId xmlns:p14="http://schemas.microsoft.com/office/powerpoint/2010/main" val="11749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C6D3-31CC-054B-B6C3-C98FCAE4FF97}"/>
              </a:ext>
            </a:extLst>
          </p:cNvPr>
          <p:cNvSpPr>
            <a:spLocks noGrp="1"/>
          </p:cNvSpPr>
          <p:nvPr>
            <p:ph type="title"/>
          </p:nvPr>
        </p:nvSpPr>
        <p:spPr>
          <a:xfrm>
            <a:off x="609600" y="528767"/>
            <a:ext cx="10972800" cy="446276"/>
          </a:xfrm>
        </p:spPr>
        <p:txBody>
          <a:bodyPr/>
          <a:lstStyle/>
          <a:p>
            <a:r>
              <a:rPr lang="en-US" sz="2300" dirty="0">
                <a:latin typeface="Futura Next Medium" panose="020B0602020204020303" pitchFamily="34" charset="77"/>
              </a:rPr>
              <a:t>NLP</a:t>
            </a:r>
          </a:p>
        </p:txBody>
      </p:sp>
      <p:sp>
        <p:nvSpPr>
          <p:cNvPr id="3" name="Footer Placeholder 2">
            <a:extLst>
              <a:ext uri="{FF2B5EF4-FFF2-40B4-BE49-F238E27FC236}">
                <a16:creationId xmlns:a16="http://schemas.microsoft.com/office/drawing/2014/main" id="{1B48452F-8CAA-364C-A65B-4B94B6D16C5F}"/>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5618E0BF-99B8-5441-A03D-336B5E227A55}"/>
              </a:ext>
            </a:extLst>
          </p:cNvPr>
          <p:cNvSpPr>
            <a:spLocks noGrp="1"/>
          </p:cNvSpPr>
          <p:nvPr>
            <p:ph type="sldNum" sz="quarter" idx="11"/>
          </p:nvPr>
        </p:nvSpPr>
        <p:spPr/>
        <p:txBody>
          <a:bodyPr/>
          <a:lstStyle/>
          <a:p>
            <a:fld id="{65B3A5B5-D464-4D94-A6FF-B439700E06BB}" type="slidenum">
              <a:rPr lang="en-US" smtClean="0"/>
              <a:pPr/>
              <a:t>9</a:t>
            </a:fld>
            <a:endParaRPr lang="en-US" dirty="0"/>
          </a:p>
        </p:txBody>
      </p:sp>
      <p:pic>
        <p:nvPicPr>
          <p:cNvPr id="5" name="Picture 2" descr="Image result for language">
            <a:extLst>
              <a:ext uri="{FF2B5EF4-FFF2-40B4-BE49-F238E27FC236}">
                <a16:creationId xmlns:a16="http://schemas.microsoft.com/office/drawing/2014/main" id="{70AB630A-5846-5842-AC86-E0049839E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93" y="1645305"/>
            <a:ext cx="11749854" cy="4115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4F7EC9A-6E45-6441-9F99-F4D88066022D}"/>
              </a:ext>
            </a:extLst>
          </p:cNvPr>
          <p:cNvSpPr/>
          <p:nvPr/>
        </p:nvSpPr>
        <p:spPr>
          <a:xfrm>
            <a:off x="1320800" y="5249261"/>
            <a:ext cx="9641840" cy="369332"/>
          </a:xfrm>
          <a:prstGeom prst="rect">
            <a:avLst/>
          </a:prstGeom>
        </p:spPr>
        <p:txBody>
          <a:bodyPr wrap="square">
            <a:spAutoFit/>
          </a:bodyPr>
          <a:lstStyle/>
          <a:p>
            <a:pPr algn="ctr"/>
            <a:r>
              <a:rPr lang="en-US" b="1" i="1" dirty="0">
                <a:solidFill>
                  <a:sysClr val="windowText" lastClr="000000"/>
                </a:solidFill>
              </a:rPr>
              <a:t>“Allows machines to process or understand natural language in order to perform useful tasks”</a:t>
            </a:r>
            <a:endParaRPr lang="en-US" i="1" dirty="0">
              <a:solidFill>
                <a:sysClr val="windowText" lastClr="000000"/>
              </a:solidFill>
            </a:endParaRPr>
          </a:p>
        </p:txBody>
      </p:sp>
    </p:spTree>
    <p:extLst>
      <p:ext uri="{BB962C8B-B14F-4D97-AF65-F5344CB8AC3E}">
        <p14:creationId xmlns:p14="http://schemas.microsoft.com/office/powerpoint/2010/main" val="16475360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B15A46-EDBA-924C-9261-89A09A2FA69D}"/>
              </a:ext>
            </a:extLst>
          </p:cNvPr>
          <p:cNvSpPr>
            <a:spLocks noGrp="1"/>
          </p:cNvSpPr>
          <p:nvPr>
            <p:ph type="title"/>
          </p:nvPr>
        </p:nvSpPr>
        <p:spPr/>
        <p:txBody>
          <a:bodyPr/>
          <a:lstStyle/>
          <a:p>
            <a:r>
              <a:rPr lang="en-US" dirty="0"/>
              <a:t>Kubeflow</a:t>
            </a:r>
          </a:p>
        </p:txBody>
      </p:sp>
      <p:sp>
        <p:nvSpPr>
          <p:cNvPr id="5" name="Slide Number Placeholder 4">
            <a:extLst>
              <a:ext uri="{FF2B5EF4-FFF2-40B4-BE49-F238E27FC236}">
                <a16:creationId xmlns:a16="http://schemas.microsoft.com/office/drawing/2014/main" id="{C91ADE81-BD51-8349-9E04-EBBBD32355FA}"/>
              </a:ext>
            </a:extLst>
          </p:cNvPr>
          <p:cNvSpPr>
            <a:spLocks noGrp="1"/>
          </p:cNvSpPr>
          <p:nvPr>
            <p:ph type="sldNum" sz="quarter" idx="11"/>
          </p:nvPr>
        </p:nvSpPr>
        <p:spPr/>
        <p:txBody>
          <a:bodyPr/>
          <a:lstStyle/>
          <a:p>
            <a:fld id="{58B792A5-9BAE-6942-BFE1-9FCDB51EA51E}" type="slidenum">
              <a:rPr lang="en-US" smtClean="0"/>
              <a:pPr/>
              <a:t>90</a:t>
            </a:fld>
            <a:endParaRPr lang="en-US" dirty="0"/>
          </a:p>
        </p:txBody>
      </p:sp>
    </p:spTree>
    <p:extLst>
      <p:ext uri="{BB962C8B-B14F-4D97-AF65-F5344CB8AC3E}">
        <p14:creationId xmlns:p14="http://schemas.microsoft.com/office/powerpoint/2010/main" val="580501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Kubeflow ?</a:t>
            </a:r>
          </a:p>
        </p:txBody>
      </p:sp>
      <p:sp>
        <p:nvSpPr>
          <p:cNvPr id="3" name="Slide Number Placeholder 2"/>
          <p:cNvSpPr>
            <a:spLocks noGrp="1"/>
          </p:cNvSpPr>
          <p:nvPr>
            <p:ph type="sldNum" sz="quarter" idx="10"/>
          </p:nvPr>
        </p:nvSpPr>
        <p:spPr/>
        <p:txBody>
          <a:bodyPr/>
          <a:lstStyle/>
          <a:p>
            <a:fld id="{58B792A5-9BAE-6942-BFE1-9FCDB51EA51E}" type="slidenum">
              <a:rPr lang="en-US" smtClean="0">
                <a:solidFill>
                  <a:srgbClr val="FFFFFF"/>
                </a:solidFill>
              </a:rPr>
              <a:pPr/>
              <a:t>91</a:t>
            </a:fld>
            <a:endParaRPr lang="en-US" dirty="0">
              <a:solidFill>
                <a:srgbClr val="FFFFFF"/>
              </a:solidFill>
            </a:endParaRPr>
          </a:p>
        </p:txBody>
      </p:sp>
      <p:sp>
        <p:nvSpPr>
          <p:cNvPr id="4" name="Rectangle 3"/>
          <p:cNvSpPr/>
          <p:nvPr/>
        </p:nvSpPr>
        <p:spPr>
          <a:xfrm>
            <a:off x="1182238" y="4328937"/>
            <a:ext cx="10692453" cy="369332"/>
          </a:xfrm>
          <a:prstGeom prst="rect">
            <a:avLst/>
          </a:prstGeom>
        </p:spPr>
        <p:txBody>
          <a:bodyPr wrap="square">
            <a:spAutoFit/>
          </a:bodyPr>
          <a:lstStyle/>
          <a:p>
            <a:r>
              <a:rPr lang="en-US" dirty="0"/>
              <a:t>A curated set of compatible tools and artifacts that lays a foundation for running production ML apps</a:t>
            </a:r>
          </a:p>
        </p:txBody>
      </p:sp>
      <p:sp>
        <p:nvSpPr>
          <p:cNvPr id="5" name="Rectangle 4"/>
          <p:cNvSpPr/>
          <p:nvPr/>
        </p:nvSpPr>
        <p:spPr>
          <a:xfrm>
            <a:off x="3435643" y="3252579"/>
            <a:ext cx="5500545" cy="400110"/>
          </a:xfrm>
          <a:prstGeom prst="rect">
            <a:avLst/>
          </a:prstGeom>
        </p:spPr>
        <p:txBody>
          <a:bodyPr wrap="none">
            <a:spAutoFit/>
          </a:bodyPr>
          <a:lstStyle/>
          <a:p>
            <a:r>
              <a:rPr lang="en-US" sz="2000" dirty="0">
                <a:solidFill>
                  <a:schemeClr val="accent1"/>
                </a:solidFill>
              </a:rPr>
              <a:t>“The Machine Learning Toolkit for Kubernetes”</a:t>
            </a:r>
          </a:p>
        </p:txBody>
      </p:sp>
      <p:pic>
        <p:nvPicPr>
          <p:cNvPr id="6" name="Picture 5"/>
          <p:cNvPicPr>
            <a:picLocks noChangeAspect="1"/>
          </p:cNvPicPr>
          <p:nvPr/>
        </p:nvPicPr>
        <p:blipFill>
          <a:blip r:embed="rId2"/>
          <a:stretch>
            <a:fillRect/>
          </a:stretch>
        </p:blipFill>
        <p:spPr>
          <a:xfrm>
            <a:off x="5662009" y="1938878"/>
            <a:ext cx="867981" cy="864123"/>
          </a:xfrm>
          <a:prstGeom prst="rect">
            <a:avLst/>
          </a:prstGeom>
        </p:spPr>
      </p:pic>
    </p:spTree>
    <p:extLst>
      <p:ext uri="{BB962C8B-B14F-4D97-AF65-F5344CB8AC3E}">
        <p14:creationId xmlns:p14="http://schemas.microsoft.com/office/powerpoint/2010/main" val="983524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2B44-9FE0-614A-A4BA-F3F33FC947E2}"/>
              </a:ext>
            </a:extLst>
          </p:cNvPr>
          <p:cNvSpPr>
            <a:spLocks noGrp="1"/>
          </p:cNvSpPr>
          <p:nvPr>
            <p:ph type="title"/>
          </p:nvPr>
        </p:nvSpPr>
        <p:spPr/>
        <p:txBody>
          <a:bodyPr/>
          <a:lstStyle/>
          <a:p>
            <a:r>
              <a:rPr lang="en-US" dirty="0"/>
              <a:t>Components</a:t>
            </a:r>
          </a:p>
        </p:txBody>
      </p:sp>
      <p:sp>
        <p:nvSpPr>
          <p:cNvPr id="3" name="Footer Placeholder 2">
            <a:extLst>
              <a:ext uri="{FF2B5EF4-FFF2-40B4-BE49-F238E27FC236}">
                <a16:creationId xmlns:a16="http://schemas.microsoft.com/office/drawing/2014/main" id="{47839158-A014-A74B-80B5-948A6E06C5C0}"/>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51F479D4-DF34-8F42-96F6-772324E0BD6C}"/>
              </a:ext>
            </a:extLst>
          </p:cNvPr>
          <p:cNvSpPr>
            <a:spLocks noGrp="1"/>
          </p:cNvSpPr>
          <p:nvPr>
            <p:ph type="sldNum" sz="quarter" idx="11"/>
          </p:nvPr>
        </p:nvSpPr>
        <p:spPr/>
        <p:txBody>
          <a:bodyPr/>
          <a:lstStyle/>
          <a:p>
            <a:fld id="{65B3A5B5-D464-4D94-A6FF-B439700E06BB}" type="slidenum">
              <a:rPr lang="en-US" smtClean="0"/>
              <a:pPr/>
              <a:t>92</a:t>
            </a:fld>
            <a:endParaRPr lang="en-US" dirty="0"/>
          </a:p>
        </p:txBody>
      </p:sp>
      <p:pic>
        <p:nvPicPr>
          <p:cNvPr id="7" name="Picture 6">
            <a:extLst>
              <a:ext uri="{FF2B5EF4-FFF2-40B4-BE49-F238E27FC236}">
                <a16:creationId xmlns:a16="http://schemas.microsoft.com/office/drawing/2014/main" id="{952C7F29-9DBE-8B41-B8D9-D185B24DEA58}"/>
              </a:ext>
            </a:extLst>
          </p:cNvPr>
          <p:cNvPicPr>
            <a:picLocks noChangeAspect="1"/>
          </p:cNvPicPr>
          <p:nvPr/>
        </p:nvPicPr>
        <p:blipFill>
          <a:blip r:embed="rId2">
            <a:grayscl/>
          </a:blip>
          <a:stretch>
            <a:fillRect/>
          </a:stretch>
        </p:blipFill>
        <p:spPr>
          <a:xfrm>
            <a:off x="609600" y="1137044"/>
            <a:ext cx="10795279" cy="4895793"/>
          </a:xfrm>
          <a:prstGeom prst="rect">
            <a:avLst/>
          </a:prstGeom>
        </p:spPr>
      </p:pic>
    </p:spTree>
    <p:extLst>
      <p:ext uri="{BB962C8B-B14F-4D97-AF65-F5344CB8AC3E}">
        <p14:creationId xmlns:p14="http://schemas.microsoft.com/office/powerpoint/2010/main" val="2599804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Make it Easy for Everyone to Develop, Deploy and Manage</a:t>
            </a:r>
            <a:br>
              <a:rPr lang="en-US" dirty="0"/>
            </a:br>
            <a:r>
              <a:rPr lang="en-US" dirty="0"/>
              <a:t>Portable, Distributed ML</a:t>
            </a:r>
            <a:br>
              <a:rPr lang="en-US" dirty="0"/>
            </a:br>
            <a:r>
              <a:rPr lang="en-US" dirty="0"/>
              <a:t>on Kubernetes</a:t>
            </a:r>
          </a:p>
        </p:txBody>
      </p:sp>
      <p:sp>
        <p:nvSpPr>
          <p:cNvPr id="3" name="Subtitle 2"/>
          <p:cNvSpPr>
            <a:spLocks noGrp="1"/>
          </p:cNvSpPr>
          <p:nvPr>
            <p:ph type="subTitle" idx="1"/>
          </p:nvPr>
        </p:nvSpPr>
        <p:spPr/>
        <p:txBody>
          <a:bodyPr/>
          <a:lstStyle/>
          <a:p>
            <a:r>
              <a:rPr lang="en-US" dirty="0"/>
              <a:t>Kubeflow Mission</a:t>
            </a:r>
          </a:p>
        </p:txBody>
      </p:sp>
      <p:sp>
        <p:nvSpPr>
          <p:cNvPr id="4" name="Slide Number Placeholder 3"/>
          <p:cNvSpPr>
            <a:spLocks noGrp="1"/>
          </p:cNvSpPr>
          <p:nvPr>
            <p:ph type="sldNum" sz="quarter" idx="10"/>
          </p:nvPr>
        </p:nvSpPr>
        <p:spPr/>
        <p:txBody>
          <a:bodyPr/>
          <a:lstStyle/>
          <a:p>
            <a:fld id="{58B792A5-9BAE-6942-BFE1-9FCDB51EA51E}" type="slidenum">
              <a:rPr lang="en-US" smtClean="0"/>
              <a:pPr/>
              <a:t>93</a:t>
            </a:fld>
            <a:endParaRPr lang="en-US" dirty="0"/>
          </a:p>
        </p:txBody>
      </p:sp>
    </p:spTree>
    <p:extLst>
      <p:ext uri="{BB962C8B-B14F-4D97-AF65-F5344CB8AC3E}">
        <p14:creationId xmlns:p14="http://schemas.microsoft.com/office/powerpoint/2010/main" val="2164473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A4931-14C2-9043-A940-9A8FF70291E4}"/>
              </a:ext>
            </a:extLst>
          </p:cNvPr>
          <p:cNvSpPr>
            <a:spLocks noGrp="1"/>
          </p:cNvSpPr>
          <p:nvPr>
            <p:ph type="title"/>
          </p:nvPr>
        </p:nvSpPr>
        <p:spPr/>
        <p:txBody>
          <a:bodyPr/>
          <a:lstStyle/>
          <a:p>
            <a:r>
              <a:rPr lang="en-US" dirty="0"/>
              <a:t>Challenges</a:t>
            </a:r>
          </a:p>
        </p:txBody>
      </p:sp>
      <p:sp>
        <p:nvSpPr>
          <p:cNvPr id="3" name="Footer Placeholder 2">
            <a:extLst>
              <a:ext uri="{FF2B5EF4-FFF2-40B4-BE49-F238E27FC236}">
                <a16:creationId xmlns:a16="http://schemas.microsoft.com/office/drawing/2014/main" id="{046C9EDF-1068-7443-8559-F9509AD69845}"/>
              </a:ext>
            </a:extLst>
          </p:cNvPr>
          <p:cNvSpPr>
            <a:spLocks noGrp="1"/>
          </p:cNvSpPr>
          <p:nvPr>
            <p:ph type="ftr" sz="quarter" idx="10"/>
          </p:nvPr>
        </p:nvSpPr>
        <p:spPr/>
        <p:txBody>
          <a:bodyPr/>
          <a:lstStyle/>
          <a:p>
            <a:r>
              <a:rPr lang="en-US"/>
              <a:t>Walmart Labs – Privileged and Confidential</a:t>
            </a:r>
            <a:endParaRPr lang="en-US" dirty="0"/>
          </a:p>
        </p:txBody>
      </p:sp>
      <p:sp>
        <p:nvSpPr>
          <p:cNvPr id="4" name="Slide Number Placeholder 3">
            <a:extLst>
              <a:ext uri="{FF2B5EF4-FFF2-40B4-BE49-F238E27FC236}">
                <a16:creationId xmlns:a16="http://schemas.microsoft.com/office/drawing/2014/main" id="{88285A60-A083-604B-AA92-CB0CC6155F79}"/>
              </a:ext>
            </a:extLst>
          </p:cNvPr>
          <p:cNvSpPr>
            <a:spLocks noGrp="1"/>
          </p:cNvSpPr>
          <p:nvPr>
            <p:ph type="sldNum" sz="quarter" idx="11"/>
          </p:nvPr>
        </p:nvSpPr>
        <p:spPr/>
        <p:txBody>
          <a:bodyPr/>
          <a:lstStyle/>
          <a:p>
            <a:fld id="{65B3A5B5-D464-4D94-A6FF-B439700E06BB}" type="slidenum">
              <a:rPr lang="en-US" smtClean="0"/>
              <a:pPr/>
              <a:t>94</a:t>
            </a:fld>
            <a:endParaRPr lang="en-US" dirty="0"/>
          </a:p>
        </p:txBody>
      </p:sp>
      <p:sp>
        <p:nvSpPr>
          <p:cNvPr id="5" name="TextBox 4">
            <a:extLst>
              <a:ext uri="{FF2B5EF4-FFF2-40B4-BE49-F238E27FC236}">
                <a16:creationId xmlns:a16="http://schemas.microsoft.com/office/drawing/2014/main" id="{3C0A7E0E-6D2C-754A-B70A-E46743A7832B}"/>
              </a:ext>
            </a:extLst>
          </p:cNvPr>
          <p:cNvSpPr txBox="1"/>
          <p:nvPr/>
        </p:nvSpPr>
        <p:spPr>
          <a:xfrm>
            <a:off x="538480" y="2204720"/>
            <a:ext cx="85953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Increased Complexity versus doing it locally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Active Development – Frequent Changes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Community Driven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545975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1797-E398-3841-8EDB-D574CC67F7EB}"/>
              </a:ext>
            </a:extLst>
          </p:cNvPr>
          <p:cNvSpPr>
            <a:spLocks noGrp="1"/>
          </p:cNvSpPr>
          <p:nvPr>
            <p:ph type="title"/>
          </p:nvPr>
        </p:nvSpPr>
        <p:spPr/>
        <p:txBody>
          <a:bodyPr/>
          <a:lstStyle/>
          <a:p>
            <a:r>
              <a:rPr lang="en-US" dirty="0"/>
              <a:t>Thank you </a:t>
            </a:r>
          </a:p>
        </p:txBody>
      </p:sp>
      <p:sp>
        <p:nvSpPr>
          <p:cNvPr id="4" name="Footer Placeholder 3">
            <a:extLst>
              <a:ext uri="{FF2B5EF4-FFF2-40B4-BE49-F238E27FC236}">
                <a16:creationId xmlns:a16="http://schemas.microsoft.com/office/drawing/2014/main" id="{DF3ED242-1979-9A44-BE10-4FAF4AEB41CE}"/>
              </a:ext>
            </a:extLst>
          </p:cNvPr>
          <p:cNvSpPr>
            <a:spLocks noGrp="1"/>
          </p:cNvSpPr>
          <p:nvPr>
            <p:ph type="ftr" sz="quarter" idx="10"/>
          </p:nvPr>
        </p:nvSpPr>
        <p:spPr/>
        <p:txBody>
          <a:bodyPr/>
          <a:lstStyle/>
          <a:p>
            <a:r>
              <a:rPr lang="en-US"/>
              <a:t>Walmart Labs – Privileged and Confidential</a:t>
            </a:r>
            <a:endParaRPr lang="en-US" dirty="0"/>
          </a:p>
        </p:txBody>
      </p:sp>
      <p:sp>
        <p:nvSpPr>
          <p:cNvPr id="5" name="Slide Number Placeholder 4">
            <a:extLst>
              <a:ext uri="{FF2B5EF4-FFF2-40B4-BE49-F238E27FC236}">
                <a16:creationId xmlns:a16="http://schemas.microsoft.com/office/drawing/2014/main" id="{799154D1-24AF-7A4D-B9E1-EDB41774EF0A}"/>
              </a:ext>
            </a:extLst>
          </p:cNvPr>
          <p:cNvSpPr>
            <a:spLocks noGrp="1"/>
          </p:cNvSpPr>
          <p:nvPr>
            <p:ph type="sldNum" sz="quarter" idx="11"/>
          </p:nvPr>
        </p:nvSpPr>
        <p:spPr/>
        <p:txBody>
          <a:bodyPr/>
          <a:lstStyle/>
          <a:p>
            <a:fld id="{65B3A5B5-D464-4D94-A6FF-B439700E06BB}" type="slidenum">
              <a:rPr lang="en-US" smtClean="0"/>
              <a:pPr/>
              <a:t>95</a:t>
            </a:fld>
            <a:endParaRPr lang="en-US" dirty="0"/>
          </a:p>
        </p:txBody>
      </p:sp>
    </p:spTree>
    <p:extLst>
      <p:ext uri="{BB962C8B-B14F-4D97-AF65-F5344CB8AC3E}">
        <p14:creationId xmlns:p14="http://schemas.microsoft.com/office/powerpoint/2010/main" val="1291600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E6C1-0F81-FA46-9620-3D5E72640265}"/>
              </a:ext>
            </a:extLst>
          </p:cNvPr>
          <p:cNvSpPr>
            <a:spLocks noGrp="1"/>
          </p:cNvSpPr>
          <p:nvPr>
            <p:ph type="title"/>
          </p:nvPr>
        </p:nvSpPr>
        <p:spPr/>
        <p:txBody>
          <a:bodyPr/>
          <a:lstStyle/>
          <a:p>
            <a:r>
              <a:rPr lang="en-US" dirty="0"/>
              <a:t>Appendix</a:t>
            </a:r>
          </a:p>
        </p:txBody>
      </p:sp>
      <p:sp>
        <p:nvSpPr>
          <p:cNvPr id="4" name="Footer Placeholder 3">
            <a:extLst>
              <a:ext uri="{FF2B5EF4-FFF2-40B4-BE49-F238E27FC236}">
                <a16:creationId xmlns:a16="http://schemas.microsoft.com/office/drawing/2014/main" id="{9B97A203-F699-1F4F-9A9E-1BE8E98C1917}"/>
              </a:ext>
            </a:extLst>
          </p:cNvPr>
          <p:cNvSpPr>
            <a:spLocks noGrp="1"/>
          </p:cNvSpPr>
          <p:nvPr>
            <p:ph type="ftr" sz="quarter" idx="10"/>
          </p:nvPr>
        </p:nvSpPr>
        <p:spPr/>
        <p:txBody>
          <a:bodyPr/>
          <a:lstStyle/>
          <a:p>
            <a:r>
              <a:rPr lang="en-US"/>
              <a:t>Walmart Labs – Privileged and Confidential</a:t>
            </a:r>
            <a:endParaRPr lang="en-US" dirty="0"/>
          </a:p>
        </p:txBody>
      </p:sp>
      <p:sp>
        <p:nvSpPr>
          <p:cNvPr id="5" name="Slide Number Placeholder 4">
            <a:extLst>
              <a:ext uri="{FF2B5EF4-FFF2-40B4-BE49-F238E27FC236}">
                <a16:creationId xmlns:a16="http://schemas.microsoft.com/office/drawing/2014/main" id="{2372FC91-B428-5343-BC05-E4BC4DB962F4}"/>
              </a:ext>
            </a:extLst>
          </p:cNvPr>
          <p:cNvSpPr>
            <a:spLocks noGrp="1"/>
          </p:cNvSpPr>
          <p:nvPr>
            <p:ph type="sldNum" sz="quarter" idx="11"/>
          </p:nvPr>
        </p:nvSpPr>
        <p:spPr/>
        <p:txBody>
          <a:bodyPr/>
          <a:lstStyle/>
          <a:p>
            <a:fld id="{65B3A5B5-D464-4D94-A6FF-B439700E06BB}" type="slidenum">
              <a:rPr lang="en-US" smtClean="0"/>
              <a:pPr/>
              <a:t>96</a:t>
            </a:fld>
            <a:endParaRPr lang="en-US" dirty="0"/>
          </a:p>
        </p:txBody>
      </p:sp>
    </p:spTree>
    <p:extLst>
      <p:ext uri="{BB962C8B-B14F-4D97-AF65-F5344CB8AC3E}">
        <p14:creationId xmlns:p14="http://schemas.microsoft.com/office/powerpoint/2010/main" val="3305118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30D597-62C0-C146-89D1-E4880477A17D}"/>
              </a:ext>
            </a:extLst>
          </p:cNvPr>
          <p:cNvSpPr>
            <a:spLocks noGrp="1"/>
          </p:cNvSpPr>
          <p:nvPr>
            <p:ph idx="1"/>
          </p:nvPr>
        </p:nvSpPr>
        <p:spPr/>
        <p:txBody>
          <a:bodyPr/>
          <a:lstStyle/>
          <a:p>
            <a:r>
              <a:rPr lang="en-US" u="sng" dirty="0">
                <a:hlinkClick r:id="rId2"/>
              </a:rPr>
              <a:t>https://www.analyticsvidhya.com/blog/2019/06/comprehensive-guide-text-summarization-using-deep-learning-python/</a:t>
            </a:r>
            <a:r>
              <a:rPr lang="en-IN" dirty="0"/>
              <a:t> </a:t>
            </a:r>
          </a:p>
          <a:p>
            <a:r>
              <a:rPr lang="en-US" u="sng" dirty="0">
                <a:hlinkClick r:id="rId3"/>
              </a:rPr>
              <a:t>https://github.com/thushv89/attention_keras</a:t>
            </a:r>
            <a:r>
              <a:rPr lang="en-IN" dirty="0"/>
              <a:t> </a:t>
            </a:r>
          </a:p>
          <a:p>
            <a:r>
              <a:rPr lang="en-US" u="sng" dirty="0">
                <a:hlinkClick r:id="rId4"/>
              </a:rPr>
              <a:t>https://towardsdatascience.com/attn-illustrated-attention-5ec4ad276ee3</a:t>
            </a:r>
            <a:endParaRPr lang="en-US" u="sng" dirty="0"/>
          </a:p>
          <a:p>
            <a:r>
              <a:rPr lang="en-IN" dirty="0">
                <a:hlinkClick r:id="rId5"/>
              </a:rPr>
              <a:t>https://github.com/spro/practical-pytorch/blob/master/seq2seq-translation/seq2seq-translation.ipynb</a:t>
            </a:r>
            <a:endParaRPr lang="en-IN" dirty="0"/>
          </a:p>
          <a:p>
            <a:r>
              <a:rPr lang="en-IN" dirty="0">
                <a:hlinkClick r:id="rId6"/>
              </a:rPr>
              <a:t>https://towardsdatascience.com/illustrated-guide-to-lstms-and-gru-s-a-step-by-step-explanation-44e9eb85bf21</a:t>
            </a:r>
            <a:endParaRPr lang="en-IN" dirty="0"/>
          </a:p>
          <a:p>
            <a:endParaRPr lang="en-IN" dirty="0"/>
          </a:p>
          <a:p>
            <a:endParaRPr lang="en-IN" dirty="0"/>
          </a:p>
          <a:p>
            <a:endParaRPr lang="en-US" dirty="0"/>
          </a:p>
          <a:p>
            <a:pPr marL="0" indent="0">
              <a:buNone/>
            </a:pPr>
            <a:endParaRPr lang="en-US" dirty="0"/>
          </a:p>
        </p:txBody>
      </p:sp>
      <p:sp>
        <p:nvSpPr>
          <p:cNvPr id="3" name="Title 2">
            <a:extLst>
              <a:ext uri="{FF2B5EF4-FFF2-40B4-BE49-F238E27FC236}">
                <a16:creationId xmlns:a16="http://schemas.microsoft.com/office/drawing/2014/main" id="{62339921-3244-F449-A7CF-2CAE104CE5A3}"/>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C5F46E33-D8B5-1E4B-8F79-F5A9D5BBB250}"/>
              </a:ext>
            </a:extLst>
          </p:cNvPr>
          <p:cNvSpPr>
            <a:spLocks noGrp="1"/>
          </p:cNvSpPr>
          <p:nvPr>
            <p:ph type="ftr" sz="quarter" idx="10"/>
          </p:nvPr>
        </p:nvSpPr>
        <p:spPr/>
        <p:txBody>
          <a:bodyPr/>
          <a:lstStyle/>
          <a:p>
            <a:r>
              <a:rPr lang="en-US"/>
              <a:t>Walmart Labs Privileged and Confidential</a:t>
            </a:r>
            <a:endParaRPr lang="en-US" dirty="0"/>
          </a:p>
        </p:txBody>
      </p:sp>
      <p:sp>
        <p:nvSpPr>
          <p:cNvPr id="5" name="Slide Number Placeholder 4">
            <a:extLst>
              <a:ext uri="{FF2B5EF4-FFF2-40B4-BE49-F238E27FC236}">
                <a16:creationId xmlns:a16="http://schemas.microsoft.com/office/drawing/2014/main" id="{7D614892-D738-9541-9F55-C9731DC95662}"/>
              </a:ext>
            </a:extLst>
          </p:cNvPr>
          <p:cNvSpPr>
            <a:spLocks noGrp="1"/>
          </p:cNvSpPr>
          <p:nvPr>
            <p:ph type="sldNum" sz="quarter" idx="11"/>
          </p:nvPr>
        </p:nvSpPr>
        <p:spPr/>
        <p:txBody>
          <a:bodyPr/>
          <a:lstStyle/>
          <a:p>
            <a:fld id="{65B3A5B5-D464-4D94-A6FF-B439700E06BB}" type="slidenum">
              <a:rPr lang="en-US" smtClean="0"/>
              <a:pPr/>
              <a:t>97</a:t>
            </a:fld>
            <a:endParaRPr lang="en-US" dirty="0"/>
          </a:p>
        </p:txBody>
      </p:sp>
    </p:spTree>
    <p:extLst>
      <p:ext uri="{BB962C8B-B14F-4D97-AF65-F5344CB8AC3E}">
        <p14:creationId xmlns:p14="http://schemas.microsoft.com/office/powerpoint/2010/main" val="3891772551"/>
      </p:ext>
    </p:extLst>
  </p:cSld>
  <p:clrMapOvr>
    <a:masterClrMapping/>
  </p:clrMapOvr>
</p:sld>
</file>

<file path=ppt/theme/theme1.xml><?xml version="1.0" encoding="utf-8"?>
<a:theme xmlns:a="http://schemas.openxmlformats.org/drawingml/2006/main" name="1_Default Design">
  <a:themeElements>
    <a:clrScheme name="Labs">
      <a:dk1>
        <a:srgbClr val="000000"/>
      </a:dk1>
      <a:lt1>
        <a:srgbClr val="FFFFFF"/>
      </a:lt1>
      <a:dk2>
        <a:srgbClr val="004C91"/>
      </a:dk2>
      <a:lt2>
        <a:srgbClr val="EEECE1"/>
      </a:lt2>
      <a:accent1>
        <a:srgbClr val="32ADE4"/>
      </a:accent1>
      <a:accent2>
        <a:srgbClr val="FEC221"/>
      </a:accent2>
      <a:accent3>
        <a:srgbClr val="63BF78"/>
      </a:accent3>
      <a:accent4>
        <a:srgbClr val="D952D4"/>
      </a:accent4>
      <a:accent5>
        <a:srgbClr val="7D7F7D"/>
      </a:accent5>
      <a:accent6>
        <a:srgbClr val="2D2751"/>
      </a:accent6>
      <a:hlink>
        <a:srgbClr val="0000FF"/>
      </a:hlink>
      <a:folHlink>
        <a:srgbClr val="800080"/>
      </a:folHlink>
    </a:clrScheme>
    <a:fontScheme name="Custom 1">
      <a:majorFont>
        <a:latin typeface="Century Gothic"/>
        <a:ea typeface="Microsoft YaHei"/>
        <a:cs typeface=""/>
      </a:majorFont>
      <a:minorFont>
        <a:latin typeface="Calibri Light"/>
        <a:ea typeface="Microsoft YaHe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36330</TotalTime>
  <Words>3269</Words>
  <Application>Microsoft Macintosh PowerPoint</Application>
  <PresentationFormat>Widescreen</PresentationFormat>
  <Paragraphs>696</Paragraphs>
  <Slides>97</Slides>
  <Notes>29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97</vt:i4>
      </vt:variant>
    </vt:vector>
  </HeadingPairs>
  <TitlesOfParts>
    <vt:vector size="113" baseType="lpstr">
      <vt:lpstr>Abel</vt:lpstr>
      <vt:lpstr>Arial</vt:lpstr>
      <vt:lpstr>Bogle</vt:lpstr>
      <vt:lpstr>Calibri</vt:lpstr>
      <vt:lpstr>Calibri Light</vt:lpstr>
      <vt:lpstr>Estrangelo Edessa</vt:lpstr>
      <vt:lpstr>Futura Next Book</vt:lpstr>
      <vt:lpstr>Futura Next DemiBold</vt:lpstr>
      <vt:lpstr>Futura Next Medium</vt:lpstr>
      <vt:lpstr>Lato</vt:lpstr>
      <vt:lpstr>Lato Light</vt:lpstr>
      <vt:lpstr>medium-content-serif-font</vt:lpstr>
      <vt:lpstr>MillerDisplay</vt:lpstr>
      <vt:lpstr>Open Sans</vt:lpstr>
      <vt:lpstr>Times</vt:lpstr>
      <vt:lpstr>1_Default Design</vt:lpstr>
      <vt:lpstr>Deep Learning and Attention Networks all the way to Production</vt:lpstr>
      <vt:lpstr>About the Speaker</vt:lpstr>
      <vt:lpstr>About the Speaker</vt:lpstr>
      <vt:lpstr>WHY THIS Session  </vt:lpstr>
      <vt:lpstr> Takeaways </vt:lpstr>
      <vt:lpstr>Outline of the Session</vt:lpstr>
      <vt:lpstr>Demo</vt:lpstr>
      <vt:lpstr>NLP </vt:lpstr>
      <vt:lpstr>NLP</vt:lpstr>
      <vt:lpstr>Challenges</vt:lpstr>
      <vt:lpstr>Levels in NLP*</vt:lpstr>
      <vt:lpstr>Levels in NLP</vt:lpstr>
      <vt:lpstr>Levels in NLP</vt:lpstr>
      <vt:lpstr>Levels in NLP</vt:lpstr>
      <vt:lpstr>Levels in NLP</vt:lpstr>
      <vt:lpstr>Levels in NLP</vt:lpstr>
      <vt:lpstr>Overlapping NLP Curves</vt:lpstr>
      <vt:lpstr>NLP Use cases</vt:lpstr>
      <vt:lpstr>Techniques for NLP</vt:lpstr>
      <vt:lpstr>NLP Pipeline</vt:lpstr>
      <vt:lpstr>GCP SETUP</vt:lpstr>
      <vt:lpstr>Google Cloud Platform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TEXT summarization</vt:lpstr>
      <vt:lpstr>PowerPoint Presentation</vt:lpstr>
      <vt:lpstr>What</vt:lpstr>
      <vt:lpstr>Headline news — informing</vt:lpstr>
      <vt:lpstr>TV-GUIDES — decision making</vt:lpstr>
      <vt:lpstr>Abstracts of papers — time saving</vt:lpstr>
      <vt:lpstr>Textual Directions — planning</vt:lpstr>
      <vt:lpstr>Types</vt:lpstr>
      <vt:lpstr>Approaches</vt:lpstr>
      <vt:lpstr>Seq2Seq</vt:lpstr>
      <vt:lpstr>Applications</vt:lpstr>
      <vt:lpstr>Encoder and Decoder Model</vt:lpstr>
      <vt:lpstr>Intuition behind LSTM &amp; GRU</vt:lpstr>
      <vt:lpstr>RNN variants in Encoder and Decoder Model</vt:lpstr>
      <vt:lpstr>Limitations of the Encoder – Decoder Architecture</vt:lpstr>
      <vt:lpstr>Attention mechanism</vt:lpstr>
      <vt:lpstr>PowerPoint Presentation</vt:lpstr>
      <vt:lpstr> Intuition behind the Attention Mechanism</vt:lpstr>
      <vt:lpstr>Attention Mechanism</vt:lpstr>
      <vt:lpstr>Step 0: Prepare hidden states.</vt:lpstr>
      <vt:lpstr>  Step 1: Obtain a score for every encoder hidden state</vt:lpstr>
      <vt:lpstr>Step 2: Run all the scores through a softmax layer.</vt:lpstr>
      <vt:lpstr>Step 3: Multiply each encoder hidden state by its softmaxed score.</vt:lpstr>
      <vt:lpstr>Step 4: Sum up the alignment vectors.</vt:lpstr>
      <vt:lpstr>Step 5: Feed the context vector into the decoder.</vt:lpstr>
      <vt:lpstr>   Score Functions</vt:lpstr>
      <vt:lpstr>Sequence-to-Sequence Models</vt:lpstr>
      <vt:lpstr>How can we Improve the Model’s Performance Even Further? </vt:lpstr>
      <vt:lpstr>DEMO I –Jupyter Notebook  </vt:lpstr>
      <vt:lpstr>Login into Kubeflow Server</vt:lpstr>
      <vt:lpstr>Kubeflow UI </vt:lpstr>
      <vt:lpstr>Start a new Notebook Server</vt:lpstr>
      <vt:lpstr>Assign a name to Notebook Server</vt:lpstr>
      <vt:lpstr>Select the Base Image</vt:lpstr>
      <vt:lpstr>Select the CPU/RAM</vt:lpstr>
      <vt:lpstr>Add GCP credentials (optional) </vt:lpstr>
      <vt:lpstr>Kubeflow Server Start</vt:lpstr>
      <vt:lpstr>Connect to Kubeflow Server</vt:lpstr>
      <vt:lpstr>Jupyter Notebook </vt:lpstr>
      <vt:lpstr>Start Terminal and Git clone*</vt:lpstr>
      <vt:lpstr>Final result</vt:lpstr>
      <vt:lpstr>Productionization</vt:lpstr>
      <vt:lpstr>  </vt:lpstr>
      <vt:lpstr>  </vt:lpstr>
      <vt:lpstr>PowerPoint Presentation</vt:lpstr>
      <vt:lpstr>PowerPoint Presentation</vt:lpstr>
      <vt:lpstr>Issues with Manual Management</vt:lpstr>
      <vt:lpstr>Underlying technologies</vt:lpstr>
      <vt:lpstr>What are Containers ?</vt:lpstr>
      <vt:lpstr>What is Kubernetes ?</vt:lpstr>
      <vt:lpstr>Kubernetes</vt:lpstr>
      <vt:lpstr>Why Kubernetes is not enough </vt:lpstr>
      <vt:lpstr>Kubeflow</vt:lpstr>
      <vt:lpstr>What is Kubeflow ?</vt:lpstr>
      <vt:lpstr>Components</vt:lpstr>
      <vt:lpstr>Make it Easy for Everyone to Develop, Deploy and Manage Portable, Distributed ML on Kubernetes</vt:lpstr>
      <vt:lpstr>Challenges</vt:lpstr>
      <vt:lpstr>Thank you </vt:lpstr>
      <vt:lpstr>Appendix</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Quality for Data Monetization</dc:title>
  <dc:creator>Gayatri Pal</dc:creator>
  <cp:lastModifiedBy>Pramod Singh</cp:lastModifiedBy>
  <cp:revision>328</cp:revision>
  <dcterms:created xsi:type="dcterms:W3CDTF">2019-06-26T11:58:31Z</dcterms:created>
  <dcterms:modified xsi:type="dcterms:W3CDTF">2019-10-15T14:21:00Z</dcterms:modified>
</cp:coreProperties>
</file>